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43"/>
  </p:notesMasterIdLst>
  <p:sldIdLst>
    <p:sldId id="307" r:id="rId2"/>
    <p:sldId id="313" r:id="rId3"/>
    <p:sldId id="257" r:id="rId4"/>
    <p:sldId id="271" r:id="rId5"/>
    <p:sldId id="272" r:id="rId6"/>
    <p:sldId id="273" r:id="rId7"/>
    <p:sldId id="276" r:id="rId8"/>
    <p:sldId id="277" r:id="rId9"/>
    <p:sldId id="279" r:id="rId10"/>
    <p:sldId id="314" r:id="rId11"/>
    <p:sldId id="281" r:id="rId12"/>
    <p:sldId id="293" r:id="rId13"/>
    <p:sldId id="294" r:id="rId14"/>
    <p:sldId id="282" r:id="rId15"/>
    <p:sldId id="283" r:id="rId16"/>
    <p:sldId id="284" r:id="rId17"/>
    <p:sldId id="285" r:id="rId18"/>
    <p:sldId id="286" r:id="rId19"/>
    <p:sldId id="287" r:id="rId20"/>
    <p:sldId id="288" r:id="rId21"/>
    <p:sldId id="289" r:id="rId22"/>
    <p:sldId id="290" r:id="rId23"/>
    <p:sldId id="291" r:id="rId24"/>
    <p:sldId id="292" r:id="rId25"/>
    <p:sldId id="295" r:id="rId26"/>
    <p:sldId id="296" r:id="rId27"/>
    <p:sldId id="297" r:id="rId28"/>
    <p:sldId id="298" r:id="rId29"/>
    <p:sldId id="309" r:id="rId30"/>
    <p:sldId id="310" r:id="rId31"/>
    <p:sldId id="299" r:id="rId32"/>
    <p:sldId id="300" r:id="rId33"/>
    <p:sldId id="301" r:id="rId34"/>
    <p:sldId id="302" r:id="rId35"/>
    <p:sldId id="303" r:id="rId36"/>
    <p:sldId id="311" r:id="rId37"/>
    <p:sldId id="312" r:id="rId38"/>
    <p:sldId id="304" r:id="rId39"/>
    <p:sldId id="305" r:id="rId40"/>
    <p:sldId id="306" r:id="rId41"/>
    <p:sldId id="308" r:id="rId42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A6400"/>
    <a:srgbClr val="374A53"/>
    <a:srgbClr val="373F49"/>
    <a:srgbClr val="FF7005"/>
    <a:srgbClr val="FF8931"/>
    <a:srgbClr val="FF8732"/>
    <a:srgbClr val="3A4B53"/>
    <a:srgbClr val="3A4B5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478" autoAdjust="0"/>
    <p:restoredTop sz="94660"/>
  </p:normalViewPr>
  <p:slideViewPr>
    <p:cSldViewPr snapToGrid="0">
      <p:cViewPr>
        <p:scale>
          <a:sx n="62" d="100"/>
          <a:sy n="62" d="100"/>
        </p:scale>
        <p:origin x="88" y="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E93EE4-DBBE-4E6E-9F0B-B1F8CBB3B2CA}" type="datetimeFigureOut">
              <a:rPr lang="de-DE" smtClean="0"/>
              <a:t>11.03.2024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38E7BC-8DF8-4738-901B-72D7790BE9C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697943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0E7658-601B-F6B9-9D21-AFFD9555DE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12D75F4-AC7E-EF1C-047D-4A84C288AC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7430CA7-C565-6866-95DF-D73431E006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Marc Sauter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12A7B31-8B54-794B-6446-B7F87D4164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Stuttgart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3FC055A-3140-46F1-3CBA-464D90C101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5FF33-EB7F-4C9F-95D5-FB87D3C1B1B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802772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Word"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815655C-AE2B-0308-539C-3F4D529E72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7FDEE692-C925-866E-483B-DED928ED03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80AF593-8607-5645-292C-9C09AFC33F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Marc Sauter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2DF14B7-860F-B3D8-BB6D-E6CDA3E17F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Stuttgart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703F3A5-A6A6-06DF-E2DD-ED0FF812EC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5FF33-EB7F-4C9F-95D5-FB87D3C1B1B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61643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Word"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24575E1F-72CC-DCF8-FFC9-D477698D987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12F4DBF5-2351-BC16-1128-BFEDBA601E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3008014-6CAD-848B-A837-64EC6735B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Marc Sauter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6D72030-598F-04C8-0283-B16AD86529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Stuttgart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C66C824-7A7F-5C9B-05A4-2C2CB8141B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5FF33-EB7F-4C9F-95D5-FB87D3C1B1B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184543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Word"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bg>
      <p:bgPr>
        <a:solidFill>
          <a:srgbClr val="374A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382D310-1451-6497-3B7C-B4817A284E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BFFC9A5-9CF3-E238-0B10-4B26B78EDA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FAA5232-FA14-9ED0-6090-46077CDC5F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Marc Sauter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F46B55E-0E82-D8D9-E460-9568B6FDCA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Stuttgart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C477135-E652-85A3-9589-D04E4699E6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5FF33-EB7F-4C9F-95D5-FB87D3C1B1B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151346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Word"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27040E-6742-FB8C-FC78-2E769FA4AD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05F6CA4-E6E5-5E91-C0E5-D7B5237D41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39930BC-302E-AD66-B844-E6DC8B233C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Marc Sauter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0BF487C-05C7-18C2-A4BF-24EF291D8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Stuttgart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147751C-A08F-C874-DCD9-CC792CCBC7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5FF33-EB7F-4C9F-95D5-FB87D3C1B1B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844711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Word"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51A3CF8-5D6B-5007-B449-99497ACC9D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87FB964-A4F5-89D3-555E-AC6001EDFD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4CBE5E4-FAE1-E215-48A0-7749361BD9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3438C92-115A-2A72-0062-F7260C19B7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Marc Sauter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F551CB6-389E-4FAA-C353-03AB65F52E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Stuttgart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6FBAB92-EEC8-95FC-CA9B-CF96062355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5FF33-EB7F-4C9F-95D5-FB87D3C1B1B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840433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Word"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C57DD09-CA48-AE24-9BBD-624070BD0E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89B6749-A49D-8A5B-8CA1-D565D12F6F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83AE6CB-1B31-2EDF-5160-9A3A961976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F7B13B1C-B9F1-80E2-A65A-9013CDFAF2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55217FB6-ADCF-F668-2C04-00B8026ADC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F4DD19FA-E8B5-BA56-9C0D-73732642F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Marc Sauter</a:t>
            </a:r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066EF1F4-9229-2303-F22E-2C0A5A238B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Stuttgart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BE1582B6-E767-2819-3D00-EDB94F0F5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5FF33-EB7F-4C9F-95D5-FB87D3C1B1B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371699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Word"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7CE560-E7EB-8306-8146-7F38CA98C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EBA574B-D663-04B7-37D1-DFF9DE864C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Marc Sauter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96D3448-BB81-9B0D-525A-8BED7F5831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Stuttgart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57EC3D2-D2C7-F3D8-38E6-30DB4C820C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5FF33-EB7F-4C9F-95D5-FB87D3C1B1B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27248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Word"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7393C958-8B5A-C84C-B3B6-F74BF5C5D6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Marc Sauter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96D2BC40-31E5-06A5-E545-6B75C7C163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Stuttgart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CED4643-50F1-DF6E-031A-5B5F9E8CB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5FF33-EB7F-4C9F-95D5-FB87D3C1B1B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589270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Word"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697ECB5-C732-4197-5B0C-69BE04AED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78DE886-610F-CC73-5F30-561CA7C670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13FECF9F-D602-BB6E-1030-80AC0CDF4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0CE379D-95A9-E442-ACF3-2D9AD2F4D7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Marc Sauter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7F9372C-1EF1-620C-B649-1E4A265D59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Stuttgart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039B73F-4462-1EE4-A8C0-47C8C242C2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5FF33-EB7F-4C9F-95D5-FB87D3C1B1B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859103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Word"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9499674-CF89-C82A-D9BE-F8C0FD4702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1523BCAE-F1BF-3AF3-8291-055D61D23D7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288E5084-926B-13A7-ADE0-F129BA3369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0AF713B-BFCC-7B1B-DAB9-D85ADE381D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Marc Sauter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1CC748F-78CA-101C-88FF-728EE61628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Stuttgart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6C6439E-8EF3-058B-896D-B6D39BF13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15FF33-EB7F-4C9F-95D5-FB87D3C1B1B4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90244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Word"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74A5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91B633F7-351F-8550-F06C-713F90FDAA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44D0801-62D2-A5BC-CAE6-59015E8E57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95354E4-BA4A-EC7D-4E6D-B1498F9611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de-DE"/>
              <a:t>Marc Sauter</a:t>
            </a:r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40BD901-81C3-FA48-68D2-797632E7DA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r>
              <a:rPr lang="de-DE"/>
              <a:t>University of Stuttgart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C7906A5-6A58-1EB2-9345-F2C360CAD0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Slide </a:t>
            </a:r>
            <a:fld id="{FB15FF33-EB7F-4C9F-95D5-FB87D3C1B1B4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5A83DFF0-69BB-FF47-34BA-79B74A7ED655}"/>
              </a:ext>
            </a:extLst>
          </p:cNvPr>
          <p:cNvSpPr/>
          <p:nvPr userDrawn="1"/>
        </p:nvSpPr>
        <p:spPr>
          <a:xfrm>
            <a:off x="838200" y="6261255"/>
            <a:ext cx="10515600" cy="10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865991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>
        <p159:morph option="byWord"/>
      </p:transition>
    </mc:Choice>
    <mc:Fallback xmlns="">
      <p:transition>
        <p:fade/>
      </p:transition>
    </mc:Fallback>
  </mc:AlternateConten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jpeg"/><Relationship Id="rId4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C38F7D3C-2E22-9259-4EF4-AD71AD534954}"/>
              </a:ext>
            </a:extLst>
          </p:cNvPr>
          <p:cNvGrpSpPr>
            <a:grpSpLocks noChangeAspect="1"/>
          </p:cNvGrpSpPr>
          <p:nvPr/>
        </p:nvGrpSpPr>
        <p:grpSpPr>
          <a:xfrm>
            <a:off x="10552862" y="169193"/>
            <a:ext cx="931047" cy="936000"/>
            <a:chOff x="4720740" y="1734118"/>
            <a:chExt cx="1375260" cy="1382576"/>
          </a:xfrm>
        </p:grpSpPr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B0A11FF5-2D67-90D7-9552-38E15D3D3B0F}"/>
                </a:ext>
              </a:extLst>
            </p:cNvPr>
            <p:cNvSpPr/>
            <p:nvPr/>
          </p:nvSpPr>
          <p:spPr>
            <a:xfrm>
              <a:off x="4732338" y="1749425"/>
              <a:ext cx="1360488" cy="1352550"/>
            </a:xfrm>
            <a:prstGeom prst="ellipse">
              <a:avLst/>
            </a:prstGeom>
            <a:gradFill flip="none" rotWithShape="1">
              <a:gsLst>
                <a:gs pos="52000">
                  <a:schemeClr val="accent1">
                    <a:lumMod val="7000"/>
                    <a:lumOff val="93000"/>
                  </a:schemeClr>
                </a:gs>
                <a:gs pos="2000">
                  <a:schemeClr val="bg1">
                    <a:alpha val="44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6" name="Grafik 5" descr="Ein Bild, das Farbigkeit, Screenshot, Kreis, Grafiken enthält.&#10;&#10;Automatisch generierte Beschreibung">
              <a:extLst>
                <a:ext uri="{FF2B5EF4-FFF2-40B4-BE49-F238E27FC236}">
                  <a16:creationId xmlns:a16="http://schemas.microsoft.com/office/drawing/2014/main" id="{D304B364-EF05-7D85-D097-56C1DEB6A46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20740" y="1734118"/>
              <a:ext cx="1375260" cy="1382576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B388E724-76A0-AF26-CDBE-7147AD244F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97742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de-DE" dirty="0" err="1">
                <a:latin typeface="Univers" panose="020B0503020202020204" pitchFamily="34" charset="0"/>
              </a:rPr>
              <a:t>Investigating</a:t>
            </a:r>
            <a:r>
              <a:rPr lang="de-DE" dirty="0">
                <a:latin typeface="Univers" panose="020B0503020202020204" pitchFamily="34" charset="0"/>
              </a:rPr>
              <a:t> </a:t>
            </a:r>
            <a:r>
              <a:rPr lang="de-DE" dirty="0" err="1">
                <a:latin typeface="Univers" panose="020B0503020202020204" pitchFamily="34" charset="0"/>
              </a:rPr>
              <a:t>the</a:t>
            </a:r>
            <a:r>
              <a:rPr lang="de-DE" dirty="0">
                <a:latin typeface="Univers" panose="020B0503020202020204" pitchFamily="34" charset="0"/>
              </a:rPr>
              <a:t> Evolution </a:t>
            </a:r>
            <a:r>
              <a:rPr lang="de-DE" dirty="0" err="1">
                <a:latin typeface="Univers" panose="020B0503020202020204" pitchFamily="34" charset="0"/>
              </a:rPr>
              <a:t>of</a:t>
            </a:r>
            <a:r>
              <a:rPr lang="de-DE" dirty="0">
                <a:latin typeface="Univers" panose="020B0503020202020204" pitchFamily="34" charset="0"/>
              </a:rPr>
              <a:t> Fisher Information </a:t>
            </a:r>
            <a:r>
              <a:rPr lang="de-DE" dirty="0" err="1">
                <a:latin typeface="Univers" panose="020B0503020202020204" pitchFamily="34" charset="0"/>
              </a:rPr>
              <a:t>for</a:t>
            </a:r>
            <a:r>
              <a:rPr lang="de-DE" dirty="0">
                <a:latin typeface="Univers" panose="020B0503020202020204" pitchFamily="34" charset="0"/>
              </a:rPr>
              <a:t> </a:t>
            </a:r>
            <a:r>
              <a:rPr lang="de-DE" dirty="0" err="1">
                <a:latin typeface="Univers" panose="020B0503020202020204" pitchFamily="34" charset="0"/>
              </a:rPr>
              <a:t>Neural</a:t>
            </a:r>
            <a:r>
              <a:rPr lang="de-DE" dirty="0">
                <a:latin typeface="Univers" panose="020B0503020202020204" pitchFamily="34" charset="0"/>
              </a:rPr>
              <a:t> Network Dynamics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D593A5AD-0E40-FA92-06B4-DD8C4F905D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6328882"/>
            <a:ext cx="9144000" cy="449494"/>
          </a:xfrm>
        </p:spPr>
        <p:txBody>
          <a:bodyPr/>
          <a:lstStyle/>
          <a:p>
            <a:r>
              <a:rPr lang="de-DE" dirty="0"/>
              <a:t>Marc Sauter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9DA8D6E-DFE1-E936-22C7-26A3B9638F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091" y="274787"/>
            <a:ext cx="3406709" cy="724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84928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Word"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73162D-2A04-A948-B64A-E309CA25E4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el 1">
            <a:extLst>
              <a:ext uri="{FF2B5EF4-FFF2-40B4-BE49-F238E27FC236}">
                <a16:creationId xmlns:a16="http://schemas.microsoft.com/office/drawing/2014/main" id="{778C818E-1A58-F2A3-40B5-11E70FC48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800" y="0"/>
            <a:ext cx="10515600" cy="1325563"/>
          </a:xfrm>
        </p:spPr>
        <p:txBody>
          <a:bodyPr/>
          <a:lstStyle/>
          <a:p>
            <a:r>
              <a:rPr lang="de-DE" dirty="0" err="1">
                <a:solidFill>
                  <a:schemeClr val="bg1"/>
                </a:solidFill>
              </a:rPr>
              <a:t>Analyzing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the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loss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influence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D40DDF21-0B48-4605-47A5-1B16D935D314}"/>
              </a:ext>
            </a:extLst>
          </p:cNvPr>
          <p:cNvSpPr/>
          <p:nvPr/>
        </p:nvSpPr>
        <p:spPr>
          <a:xfrm>
            <a:off x="304400" y="932875"/>
            <a:ext cx="6192000" cy="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B3EAD49B-14DE-8F33-F5A1-B523C6C5F8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Stuttgart</a:t>
            </a:r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927F36FA-B850-73F0-5DE1-1655829986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Marc Sauter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180E1FB-4A32-0C56-3A01-1BCA6A883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dirty="0"/>
              <a:t>4</a:t>
            </a:r>
          </a:p>
        </p:txBody>
      </p:sp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969D7D44-FABC-BE00-1EDE-4B30900344AB}"/>
              </a:ext>
            </a:extLst>
          </p:cNvPr>
          <p:cNvGrpSpPr/>
          <p:nvPr/>
        </p:nvGrpSpPr>
        <p:grpSpPr>
          <a:xfrm>
            <a:off x="679768" y="2024758"/>
            <a:ext cx="10832463" cy="1603954"/>
            <a:chOff x="326274" y="2283186"/>
            <a:chExt cx="10832463" cy="1603954"/>
          </a:xfrm>
        </p:grpSpPr>
        <p:pic>
          <p:nvPicPr>
            <p:cNvPr id="5" name="Grafik 4" descr="Ein Bild, das Schrift, Text, Handschrift, Reihe enthält.&#10;&#10;Automatisch generierte Beschreibung">
              <a:extLst>
                <a:ext uri="{FF2B5EF4-FFF2-40B4-BE49-F238E27FC236}">
                  <a16:creationId xmlns:a16="http://schemas.microsoft.com/office/drawing/2014/main" id="{4395C552-70D8-47BD-179D-3C49FC724A4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6274" y="3048404"/>
              <a:ext cx="5274779" cy="761192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2A7BDE7B-2B0C-07E2-2E12-954095A09849}"/>
                </a:ext>
              </a:extLst>
            </p:cNvPr>
            <p:cNvSpPr txBox="1"/>
            <p:nvPr/>
          </p:nvSpPr>
          <p:spPr>
            <a:xfrm>
              <a:off x="997703" y="2678618"/>
              <a:ext cx="39319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dirty="0" err="1">
                  <a:solidFill>
                    <a:schemeClr val="bg1"/>
                  </a:solidFill>
                </a:rPr>
                <a:t>Full</a:t>
              </a:r>
              <a:r>
                <a:rPr lang="de-DE" dirty="0">
                  <a:solidFill>
                    <a:schemeClr val="bg1"/>
                  </a:solidFill>
                </a:rPr>
                <a:t> Fisher Information</a:t>
              </a:r>
            </a:p>
          </p:txBody>
        </p:sp>
        <p:pic>
          <p:nvPicPr>
            <p:cNvPr id="11" name="Grafik 10" descr="Ein Bild, das Handschrift, Schrift, Text, Tafel enthält.&#10;&#10;Automatisch generierte Beschreibung">
              <a:extLst>
                <a:ext uri="{FF2B5EF4-FFF2-40B4-BE49-F238E27FC236}">
                  <a16:creationId xmlns:a16="http://schemas.microsoft.com/office/drawing/2014/main" id="{3A58D4DB-250C-5BF5-F297-83B27219DD9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18678" y="2981543"/>
              <a:ext cx="3540059" cy="905597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04279748-6C45-5A7F-7D23-0D4B5F916BF7}"/>
                </a:ext>
              </a:extLst>
            </p:cNvPr>
            <p:cNvSpPr txBox="1"/>
            <p:nvPr/>
          </p:nvSpPr>
          <p:spPr>
            <a:xfrm>
              <a:off x="7925031" y="2283186"/>
              <a:ext cx="29768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dirty="0" err="1">
                  <a:solidFill>
                    <a:schemeClr val="bg1"/>
                  </a:solidFill>
                </a:rPr>
                <a:t>Related</a:t>
              </a:r>
              <a:r>
                <a:rPr lang="de-DE" dirty="0">
                  <a:solidFill>
                    <a:schemeClr val="bg1"/>
                  </a:solidFill>
                </a:rPr>
                <a:t> Network </a:t>
              </a:r>
              <a:r>
                <a:rPr lang="de-DE" dirty="0" err="1">
                  <a:solidFill>
                    <a:schemeClr val="bg1"/>
                  </a:solidFill>
                </a:rPr>
                <a:t>dependent</a:t>
              </a:r>
              <a:r>
                <a:rPr lang="de-DE" dirty="0">
                  <a:solidFill>
                    <a:schemeClr val="bg1"/>
                  </a:solidFill>
                </a:rPr>
                <a:t> </a:t>
              </a:r>
              <a:r>
                <a:rPr lang="de-DE" dirty="0" err="1">
                  <a:solidFill>
                    <a:schemeClr val="bg1"/>
                  </a:solidFill>
                </a:rPr>
                <a:t>matrix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cxnSp>
          <p:nvCxnSpPr>
            <p:cNvPr id="17" name="Gerade Verbindung mit Pfeil 16">
              <a:extLst>
                <a:ext uri="{FF2B5EF4-FFF2-40B4-BE49-F238E27FC236}">
                  <a16:creationId xmlns:a16="http://schemas.microsoft.com/office/drawing/2014/main" id="{7B29909C-57A4-C5E7-D122-4036BEF297D2}"/>
                </a:ext>
              </a:extLst>
            </p:cNvPr>
            <p:cNvCxnSpPr>
              <a:cxnSpLocks/>
            </p:cNvCxnSpPr>
            <p:nvPr/>
          </p:nvCxnSpPr>
          <p:spPr>
            <a:xfrm>
              <a:off x="5819405" y="3438085"/>
              <a:ext cx="1610436" cy="0"/>
            </a:xfrm>
            <a:prstGeom prst="straightConnector1">
              <a:avLst/>
            </a:prstGeom>
            <a:ln>
              <a:solidFill>
                <a:srgbClr val="EA6400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663739EF-84FB-8702-2C8F-755F980A6230}"/>
              </a:ext>
            </a:extLst>
          </p:cNvPr>
          <p:cNvCxnSpPr/>
          <p:nvPr/>
        </p:nvCxnSpPr>
        <p:spPr>
          <a:xfrm>
            <a:off x="3302000" y="3799840"/>
            <a:ext cx="0" cy="995680"/>
          </a:xfrm>
          <a:prstGeom prst="straightConnector1">
            <a:avLst/>
          </a:prstGeom>
          <a:ln>
            <a:solidFill>
              <a:srgbClr val="EA64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Grafik 9" descr="Ein Bild, das Schrift, Handschrift, Typografie, Kalligrafie enthält.&#10;&#10;Automatisch generierte Beschreibung">
            <a:extLst>
              <a:ext uri="{FF2B5EF4-FFF2-40B4-BE49-F238E27FC236}">
                <a16:creationId xmlns:a16="http://schemas.microsoft.com/office/drawing/2014/main" id="{3AEA982B-6E56-5EA2-ABEC-58BDE221E8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7765" y="4844590"/>
            <a:ext cx="2138784" cy="524670"/>
          </a:xfrm>
          <a:prstGeom prst="rect">
            <a:avLst/>
          </a:prstGeom>
        </p:spPr>
      </p:pic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515D93BD-C9C5-80ED-B816-F0C0A9D457DD}"/>
              </a:ext>
            </a:extLst>
          </p:cNvPr>
          <p:cNvCxnSpPr/>
          <p:nvPr/>
        </p:nvCxnSpPr>
        <p:spPr>
          <a:xfrm>
            <a:off x="9906000" y="3799840"/>
            <a:ext cx="0" cy="995680"/>
          </a:xfrm>
          <a:prstGeom prst="straightConnector1">
            <a:avLst/>
          </a:prstGeom>
          <a:ln>
            <a:solidFill>
              <a:srgbClr val="EA64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Grafik 14" descr="Ein Bild, das Schrift, Handschrift, Kalligrafie, Typografie enthält.&#10;&#10;Automatisch generierte Beschreibung">
            <a:extLst>
              <a:ext uri="{FF2B5EF4-FFF2-40B4-BE49-F238E27FC236}">
                <a16:creationId xmlns:a16="http://schemas.microsoft.com/office/drawing/2014/main" id="{D8B56938-B3E9-776B-9E6E-79A9827E6D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36609" y="4803156"/>
            <a:ext cx="2138781" cy="607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02967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Word"/>
      </p:transition>
    </mc:Choice>
    <mc:Fallback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2C3B08-D01D-5078-70B7-469B62B0D6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el 1">
            <a:extLst>
              <a:ext uri="{FF2B5EF4-FFF2-40B4-BE49-F238E27FC236}">
                <a16:creationId xmlns:a16="http://schemas.microsoft.com/office/drawing/2014/main" id="{98AD5BBE-669F-4CD0-A569-CCB82B0ACE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800" y="0"/>
            <a:ext cx="10515600" cy="1325563"/>
          </a:xfrm>
        </p:spPr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Experimental </a:t>
            </a:r>
            <a:r>
              <a:rPr lang="de-DE" dirty="0" err="1">
                <a:solidFill>
                  <a:schemeClr val="bg1"/>
                </a:solidFill>
              </a:rPr>
              <a:t>use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29FF0514-EDE5-A147-27D4-0A8EDABFD8F6}"/>
              </a:ext>
            </a:extLst>
          </p:cNvPr>
          <p:cNvSpPr/>
          <p:nvPr/>
        </p:nvSpPr>
        <p:spPr>
          <a:xfrm>
            <a:off x="304400" y="932875"/>
            <a:ext cx="3924000" cy="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2D5F71E2-BDDA-B002-81F0-816369BDAF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Stuttgart</a:t>
            </a:r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CFFF25F-7156-F3E4-0C54-56F49CEA46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Marc Sauter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0CA5480-8096-EAA0-ADED-05B8CCA12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435041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Word"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ABB55B-AFAD-2F5C-DE15-C3F31E2AA8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el 1">
            <a:extLst>
              <a:ext uri="{FF2B5EF4-FFF2-40B4-BE49-F238E27FC236}">
                <a16:creationId xmlns:a16="http://schemas.microsoft.com/office/drawing/2014/main" id="{8625B217-2EB3-1424-C960-DB785A2549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800" y="0"/>
            <a:ext cx="10515600" cy="1325563"/>
          </a:xfrm>
        </p:spPr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Experimental </a:t>
            </a:r>
            <a:r>
              <a:rPr lang="de-DE" dirty="0" err="1">
                <a:solidFill>
                  <a:schemeClr val="bg1"/>
                </a:solidFill>
              </a:rPr>
              <a:t>use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20F87600-978E-FE47-6B29-34A034044C0B}"/>
              </a:ext>
            </a:extLst>
          </p:cNvPr>
          <p:cNvSpPr/>
          <p:nvPr/>
        </p:nvSpPr>
        <p:spPr>
          <a:xfrm>
            <a:off x="304400" y="932875"/>
            <a:ext cx="3924000" cy="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aphicFrame>
        <p:nvGraphicFramePr>
          <p:cNvPr id="5" name="Objekt 4">
            <a:extLst>
              <a:ext uri="{FF2B5EF4-FFF2-40B4-BE49-F238E27FC236}">
                <a16:creationId xmlns:a16="http://schemas.microsoft.com/office/drawing/2014/main" id="{AE33C593-5421-43BC-184A-0D384EFDECE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032000" y="1687851"/>
          <a:ext cx="8128000" cy="1800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crobat Document" r:id="rId2" imgW="17805055" imgH="3943152" progId="Acrobat.Document.DC">
                  <p:embed/>
                </p:oleObj>
              </mc:Choice>
              <mc:Fallback>
                <p:oleObj name="Acrobat Document" r:id="rId2" imgW="17805055" imgH="3943152" progId="Acrobat.Document.DC">
                  <p:embed/>
                  <p:pic>
                    <p:nvPicPr>
                      <p:cNvPr id="5" name="Objekt 4">
                        <a:extLst>
                          <a:ext uri="{FF2B5EF4-FFF2-40B4-BE49-F238E27FC236}">
                            <a16:creationId xmlns:a16="http://schemas.microsoft.com/office/drawing/2014/main" id="{144E899C-8AEC-9EC0-A2C2-E9EF7938586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032000" y="1687851"/>
                        <a:ext cx="8128000" cy="1800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29D4E31A-EB7E-F3C3-65EA-F031B79BCD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Stuttgart</a:t>
            </a:r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985DF9CF-36F9-18C6-61B3-76CA2471D2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Marc Sauter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92B7CB5-D590-FDE4-15C7-4BE3D20F8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4958538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Word"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064E71-738C-B9F8-1501-2C8B1EC601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el 1">
            <a:extLst>
              <a:ext uri="{FF2B5EF4-FFF2-40B4-BE49-F238E27FC236}">
                <a16:creationId xmlns:a16="http://schemas.microsoft.com/office/drawing/2014/main" id="{D7A29A95-EE01-7941-672A-771BD4797C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800" y="0"/>
            <a:ext cx="10515600" cy="1325563"/>
          </a:xfrm>
        </p:spPr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Experimental </a:t>
            </a:r>
            <a:r>
              <a:rPr lang="de-DE" dirty="0" err="1">
                <a:solidFill>
                  <a:schemeClr val="bg1"/>
                </a:solidFill>
              </a:rPr>
              <a:t>use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11AC7BD6-796E-B17F-5A4B-065E34EF626B}"/>
              </a:ext>
            </a:extLst>
          </p:cNvPr>
          <p:cNvSpPr/>
          <p:nvPr/>
        </p:nvSpPr>
        <p:spPr>
          <a:xfrm>
            <a:off x="304400" y="932875"/>
            <a:ext cx="3924000" cy="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aphicFrame>
        <p:nvGraphicFramePr>
          <p:cNvPr id="5" name="Objekt 4">
            <a:extLst>
              <a:ext uri="{FF2B5EF4-FFF2-40B4-BE49-F238E27FC236}">
                <a16:creationId xmlns:a16="http://schemas.microsoft.com/office/drawing/2014/main" id="{C97CC404-C746-0D18-FF98-A335AEDBDBE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032000" y="1687851"/>
          <a:ext cx="8128000" cy="1800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crobat Document" r:id="rId2" imgW="17805055" imgH="3943152" progId="Acrobat.Document.DC">
                  <p:embed/>
                </p:oleObj>
              </mc:Choice>
              <mc:Fallback>
                <p:oleObj name="Acrobat Document" r:id="rId2" imgW="17805055" imgH="3943152" progId="Acrobat.Document.DC">
                  <p:embed/>
                  <p:pic>
                    <p:nvPicPr>
                      <p:cNvPr id="5" name="Objekt 4">
                        <a:extLst>
                          <a:ext uri="{FF2B5EF4-FFF2-40B4-BE49-F238E27FC236}">
                            <a16:creationId xmlns:a16="http://schemas.microsoft.com/office/drawing/2014/main" id="{AE33C593-5421-43BC-184A-0D384EFDECE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032000" y="1687851"/>
                        <a:ext cx="8128000" cy="1800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Tabelle 8">
            <a:extLst>
              <a:ext uri="{FF2B5EF4-FFF2-40B4-BE49-F238E27FC236}">
                <a16:creationId xmlns:a16="http://schemas.microsoft.com/office/drawing/2014/main" id="{4166D723-A4E4-91E0-52FA-9B55B7F9DB7A}"/>
              </a:ext>
            </a:extLst>
          </p:cNvPr>
          <p:cNvGraphicFramePr>
            <a:graphicFrameLocks noGrp="1"/>
          </p:cNvGraphicFramePr>
          <p:nvPr/>
        </p:nvGraphicFramePr>
        <p:xfrm>
          <a:off x="473675" y="4436353"/>
          <a:ext cx="11244648" cy="166828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748216">
                  <a:extLst>
                    <a:ext uri="{9D8B030D-6E8A-4147-A177-3AD203B41FA5}">
                      <a16:colId xmlns:a16="http://schemas.microsoft.com/office/drawing/2014/main" val="1592782471"/>
                    </a:ext>
                  </a:extLst>
                </a:gridCol>
                <a:gridCol w="3739977">
                  <a:extLst>
                    <a:ext uri="{9D8B030D-6E8A-4147-A177-3AD203B41FA5}">
                      <a16:colId xmlns:a16="http://schemas.microsoft.com/office/drawing/2014/main" val="3574499116"/>
                    </a:ext>
                  </a:extLst>
                </a:gridCol>
                <a:gridCol w="3756455">
                  <a:extLst>
                    <a:ext uri="{9D8B030D-6E8A-4147-A177-3AD203B41FA5}">
                      <a16:colId xmlns:a16="http://schemas.microsoft.com/office/drawing/2014/main" val="3592557453"/>
                    </a:ext>
                  </a:extLst>
                </a:gridCol>
              </a:tblGrid>
              <a:tr h="431515">
                <a:tc>
                  <a:txBody>
                    <a:bodyPr/>
                    <a:lstStyle/>
                    <a:p>
                      <a:pPr algn="ctr"/>
                      <a:r>
                        <a:rPr lang="de-DE" sz="2000" dirty="0">
                          <a:solidFill>
                            <a:schemeClr val="bg1"/>
                          </a:solidFill>
                        </a:rPr>
                        <a:t>Cross </a:t>
                      </a:r>
                      <a:r>
                        <a:rPr lang="de-DE" sz="2000" dirty="0" err="1">
                          <a:solidFill>
                            <a:schemeClr val="bg1"/>
                          </a:solidFill>
                        </a:rPr>
                        <a:t>Entropy</a:t>
                      </a:r>
                      <a:endParaRPr lang="de-DE" sz="20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374A5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 err="1">
                          <a:solidFill>
                            <a:schemeClr val="bg1"/>
                          </a:solidFill>
                        </a:rPr>
                        <a:t>Lp</a:t>
                      </a:r>
                      <a:r>
                        <a:rPr lang="de-DE" sz="2000" dirty="0">
                          <a:solidFill>
                            <a:schemeClr val="bg1"/>
                          </a:solidFill>
                        </a:rPr>
                        <a:t> norm </a:t>
                      </a:r>
                      <a:r>
                        <a:rPr lang="de-DE" sz="2000" dirty="0" err="1">
                          <a:solidFill>
                            <a:schemeClr val="bg1"/>
                          </a:solidFill>
                        </a:rPr>
                        <a:t>of</a:t>
                      </a:r>
                      <a:r>
                        <a:rPr lang="de-DE" sz="2000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de-DE" sz="2000" dirty="0" err="1">
                          <a:solidFill>
                            <a:schemeClr val="bg1"/>
                          </a:solidFill>
                        </a:rPr>
                        <a:t>order</a:t>
                      </a:r>
                      <a:r>
                        <a:rPr lang="de-DE" sz="2000" dirty="0">
                          <a:solidFill>
                            <a:schemeClr val="bg1"/>
                          </a:solidFill>
                        </a:rPr>
                        <a:t> 2</a:t>
                      </a:r>
                    </a:p>
                  </a:txBody>
                  <a:tcPr>
                    <a:solidFill>
                      <a:srgbClr val="374A5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>
                          <a:solidFill>
                            <a:schemeClr val="bg1"/>
                          </a:solidFill>
                        </a:rPr>
                        <a:t>Mean </a:t>
                      </a:r>
                      <a:r>
                        <a:rPr lang="de-DE" sz="2000" dirty="0" err="1">
                          <a:solidFill>
                            <a:schemeClr val="bg1"/>
                          </a:solidFill>
                        </a:rPr>
                        <a:t>Squared</a:t>
                      </a:r>
                      <a:r>
                        <a:rPr lang="de-DE" sz="2000" dirty="0">
                          <a:solidFill>
                            <a:schemeClr val="bg1"/>
                          </a:solidFill>
                        </a:rPr>
                        <a:t> Error</a:t>
                      </a:r>
                    </a:p>
                  </a:txBody>
                  <a:tcPr>
                    <a:solidFill>
                      <a:srgbClr val="374A5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7319673"/>
                  </a:ext>
                </a:extLst>
              </a:tr>
              <a:tr h="1236767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>
                    <a:solidFill>
                      <a:srgbClr val="374A53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solidFill>
                      <a:srgbClr val="374A53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solidFill>
                      <a:srgbClr val="374A5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4119439"/>
                  </a:ext>
                </a:extLst>
              </a:tr>
            </a:tbl>
          </a:graphicData>
        </a:graphic>
      </p:graphicFrame>
      <p:pic>
        <p:nvPicPr>
          <p:cNvPr id="17" name="Grafik 16">
            <a:extLst>
              <a:ext uri="{FF2B5EF4-FFF2-40B4-BE49-F238E27FC236}">
                <a16:creationId xmlns:a16="http://schemas.microsoft.com/office/drawing/2014/main" id="{89CC71C3-B1D5-F143-83BA-671C211C99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2099" y="4941399"/>
            <a:ext cx="2940908" cy="1038749"/>
          </a:xfrm>
          <a:prstGeom prst="rect">
            <a:avLst/>
          </a:prstGeom>
        </p:spPr>
      </p:pic>
      <p:pic>
        <p:nvPicPr>
          <p:cNvPr id="23" name="Grafik 22" descr="Ein Bild, das Text, Schrift, Handschrift, Typografie enthält.&#10;&#10;Automatisch generierte Beschreibung">
            <a:extLst>
              <a:ext uri="{FF2B5EF4-FFF2-40B4-BE49-F238E27FC236}">
                <a16:creationId xmlns:a16="http://schemas.microsoft.com/office/drawing/2014/main" id="{4AF0F49F-A936-A0DB-AC23-E0025D7220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9833" y="5058191"/>
            <a:ext cx="3209594" cy="895833"/>
          </a:xfrm>
          <a:prstGeom prst="rect">
            <a:avLst/>
          </a:prstGeom>
        </p:spPr>
      </p:pic>
      <p:pic>
        <p:nvPicPr>
          <p:cNvPr id="25" name="Grafik 24" descr="Ein Bild, das Schrift, Text, Handschrift, Grafiken enthält.&#10;&#10;Automatisch generierte Beschreibung">
            <a:extLst>
              <a:ext uri="{FF2B5EF4-FFF2-40B4-BE49-F238E27FC236}">
                <a16:creationId xmlns:a16="http://schemas.microsoft.com/office/drawing/2014/main" id="{22C3AF93-F6B5-CC93-A2F8-B2758DDD71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4136" y="5058190"/>
            <a:ext cx="2761442" cy="895833"/>
          </a:xfrm>
          <a:prstGeom prst="rect">
            <a:avLst/>
          </a:prstGeom>
        </p:spPr>
      </p:pic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7BF8F192-C95A-FD0E-DC16-B6B2476DA8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Stuttgart</a:t>
            </a:r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E321747-E1FC-4264-8DE2-74A8E801E5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Marc Sauter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44F3FA0-30B3-1951-008C-078CEB37F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4086523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Word"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6F0819-206B-E3E1-C943-32BB8F4130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el 1">
            <a:extLst>
              <a:ext uri="{FF2B5EF4-FFF2-40B4-BE49-F238E27FC236}">
                <a16:creationId xmlns:a16="http://schemas.microsoft.com/office/drawing/2014/main" id="{A39A7286-F308-0344-25F3-F93A283E0E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800" y="0"/>
            <a:ext cx="10515600" cy="1325563"/>
          </a:xfrm>
        </p:spPr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Experimental </a:t>
            </a:r>
            <a:r>
              <a:rPr lang="de-DE" dirty="0" err="1">
                <a:solidFill>
                  <a:schemeClr val="bg1"/>
                </a:solidFill>
              </a:rPr>
              <a:t>use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BF3D419C-2682-C0FE-ED3D-6D03704ED7B6}"/>
              </a:ext>
            </a:extLst>
          </p:cNvPr>
          <p:cNvSpPr/>
          <p:nvPr/>
        </p:nvSpPr>
        <p:spPr>
          <a:xfrm>
            <a:off x="304400" y="932875"/>
            <a:ext cx="3924000" cy="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8" name="Grafik 17" descr="Ein Bild, das Screenshot, Diagramm enthält.&#10;&#10;Automatisch generierte Beschreibung">
            <a:extLst>
              <a:ext uri="{FF2B5EF4-FFF2-40B4-BE49-F238E27FC236}">
                <a16:creationId xmlns:a16="http://schemas.microsoft.com/office/drawing/2014/main" id="{203CB9BC-1038-EDA6-FB10-349931248C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000" y="1629000"/>
            <a:ext cx="10800000" cy="3600000"/>
          </a:xfrm>
          <a:prstGeom prst="rect">
            <a:avLst/>
          </a:prstGeom>
        </p:spPr>
      </p:pic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0D69A3F1-64EA-7472-7369-EACAD61F6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Stuttgart</a:t>
            </a:r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D3424DA4-B0D0-E359-A058-8611AA1C8E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Marc Sauter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D582ED8-BFBF-A68E-4004-F8C783E8E8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589122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Word"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5FEA24-4897-7AAF-E8E2-7F7700ED8F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el 1">
            <a:extLst>
              <a:ext uri="{FF2B5EF4-FFF2-40B4-BE49-F238E27FC236}">
                <a16:creationId xmlns:a16="http://schemas.microsoft.com/office/drawing/2014/main" id="{3472F15F-AA4D-3B3D-2748-4C53C3F52F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800" y="0"/>
            <a:ext cx="10515600" cy="1325563"/>
          </a:xfrm>
        </p:spPr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Experimental </a:t>
            </a:r>
            <a:r>
              <a:rPr lang="de-DE" dirty="0" err="1">
                <a:solidFill>
                  <a:schemeClr val="bg1"/>
                </a:solidFill>
              </a:rPr>
              <a:t>use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610C6628-F033-7F0C-3660-A819711B5C1E}"/>
              </a:ext>
            </a:extLst>
          </p:cNvPr>
          <p:cNvSpPr/>
          <p:nvPr/>
        </p:nvSpPr>
        <p:spPr>
          <a:xfrm>
            <a:off x="304400" y="932875"/>
            <a:ext cx="3924000" cy="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8" name="Grafik 17" descr="Ein Bild, das Screenshot, Diagramm enthält.&#10;&#10;Automatisch generierte Beschreibung">
            <a:extLst>
              <a:ext uri="{FF2B5EF4-FFF2-40B4-BE49-F238E27FC236}">
                <a16:creationId xmlns:a16="http://schemas.microsoft.com/office/drawing/2014/main" id="{D0EB9FBA-2612-00AE-3BCD-4B50492594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000" y="1629000"/>
            <a:ext cx="10800000" cy="3600000"/>
          </a:xfrm>
          <a:prstGeom prst="rect">
            <a:avLst/>
          </a:prstGeom>
        </p:spPr>
      </p:pic>
      <p:pic>
        <p:nvPicPr>
          <p:cNvPr id="2" name="Grafik 1" descr="Ein Bild, das Screenshot, Diagramm enthält.&#10;&#10;Automatisch generierte Beschreibung">
            <a:extLst>
              <a:ext uri="{FF2B5EF4-FFF2-40B4-BE49-F238E27FC236}">
                <a16:creationId xmlns:a16="http://schemas.microsoft.com/office/drawing/2014/main" id="{CCF6DD03-DE5A-25C8-6FB5-1850BE0273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11" t="4233" r="65064" b="-4233"/>
          <a:stretch/>
        </p:blipFill>
        <p:spPr>
          <a:xfrm>
            <a:off x="848400" y="1781400"/>
            <a:ext cx="3620730" cy="3600000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D3985DC0-0A40-8C62-9C5F-A92B130871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Stuttgart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82D9780-2C29-7527-0EC2-2266CA42EB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Marc Sauter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5F8BF89-719E-5BB7-47CD-74D6FEC7D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2787055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6DF677-D1A9-4844-9920-9D488EBDCD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el 1">
            <a:extLst>
              <a:ext uri="{FF2B5EF4-FFF2-40B4-BE49-F238E27FC236}">
                <a16:creationId xmlns:a16="http://schemas.microsoft.com/office/drawing/2014/main" id="{F74333CF-49C2-6B68-1EBC-2D7AFD855E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800" y="0"/>
            <a:ext cx="10515600" cy="1325563"/>
          </a:xfrm>
        </p:spPr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Experimental </a:t>
            </a:r>
            <a:r>
              <a:rPr lang="de-DE" dirty="0" err="1">
                <a:solidFill>
                  <a:schemeClr val="bg1"/>
                </a:solidFill>
              </a:rPr>
              <a:t>use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4FD167AD-1652-E243-23D2-B3DC0875504D}"/>
              </a:ext>
            </a:extLst>
          </p:cNvPr>
          <p:cNvSpPr/>
          <p:nvPr/>
        </p:nvSpPr>
        <p:spPr>
          <a:xfrm>
            <a:off x="304400" y="932875"/>
            <a:ext cx="3924000" cy="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8" name="Grafik 17" descr="Ein Bild, das Screenshot, Diagramm enthält.&#10;&#10;Automatisch generierte Beschreibung">
            <a:extLst>
              <a:ext uri="{FF2B5EF4-FFF2-40B4-BE49-F238E27FC236}">
                <a16:creationId xmlns:a16="http://schemas.microsoft.com/office/drawing/2014/main" id="{3B131769-57A2-316D-5991-45D8827727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000" y="1629000"/>
            <a:ext cx="10800000" cy="3600000"/>
          </a:xfrm>
          <a:prstGeom prst="rect">
            <a:avLst/>
          </a:prstGeom>
        </p:spPr>
      </p:pic>
      <p:pic>
        <p:nvPicPr>
          <p:cNvPr id="2" name="Grafik 1" descr="Ein Bild, das Screenshot, Diagramm enthält.&#10;&#10;Automatisch generierte Beschreibung">
            <a:extLst>
              <a:ext uri="{FF2B5EF4-FFF2-40B4-BE49-F238E27FC236}">
                <a16:creationId xmlns:a16="http://schemas.microsoft.com/office/drawing/2014/main" id="{74EA833D-F368-5F8F-FFC0-DE6617D631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454" t="8089" r="34585" b="-4233"/>
          <a:stretch/>
        </p:blipFill>
        <p:spPr>
          <a:xfrm>
            <a:off x="4309110" y="1920240"/>
            <a:ext cx="3451860" cy="3461160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0D0C279-C5D2-1774-B542-5A0B028A7C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Stuttgart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52B0CCD-4816-E213-4B50-C170920138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Marc Sauter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08A08A8-3E89-BAC1-8EAD-D5C217D48D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3736571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6DF9A0-C824-7A9C-FAE7-D3C35AE643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el 1">
            <a:extLst>
              <a:ext uri="{FF2B5EF4-FFF2-40B4-BE49-F238E27FC236}">
                <a16:creationId xmlns:a16="http://schemas.microsoft.com/office/drawing/2014/main" id="{B6B5857A-257D-944E-92ED-5078358881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800" y="0"/>
            <a:ext cx="10515600" cy="1325563"/>
          </a:xfrm>
        </p:spPr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Experimental </a:t>
            </a:r>
            <a:r>
              <a:rPr lang="de-DE" dirty="0" err="1">
                <a:solidFill>
                  <a:schemeClr val="bg1"/>
                </a:solidFill>
              </a:rPr>
              <a:t>use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C20DC386-73DF-A86E-E3AB-D377959605B9}"/>
              </a:ext>
            </a:extLst>
          </p:cNvPr>
          <p:cNvSpPr/>
          <p:nvPr/>
        </p:nvSpPr>
        <p:spPr>
          <a:xfrm>
            <a:off x="304400" y="932875"/>
            <a:ext cx="3924000" cy="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8" name="Grafik 17" descr="Ein Bild, das Screenshot, Diagramm enthält.&#10;&#10;Automatisch generierte Beschreibung">
            <a:extLst>
              <a:ext uri="{FF2B5EF4-FFF2-40B4-BE49-F238E27FC236}">
                <a16:creationId xmlns:a16="http://schemas.microsoft.com/office/drawing/2014/main" id="{907AF970-D088-3FB1-4C0F-5B158566D3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000" y="1629000"/>
            <a:ext cx="10800000" cy="3600000"/>
          </a:xfrm>
          <a:prstGeom prst="rect">
            <a:avLst/>
          </a:prstGeom>
        </p:spPr>
      </p:pic>
      <p:pic>
        <p:nvPicPr>
          <p:cNvPr id="2" name="Grafik 1" descr="Ein Bild, das Screenshot, Diagramm enthält.&#10;&#10;Automatisch generierte Beschreibung">
            <a:extLst>
              <a:ext uri="{FF2B5EF4-FFF2-40B4-BE49-F238E27FC236}">
                <a16:creationId xmlns:a16="http://schemas.microsoft.com/office/drawing/2014/main" id="{4749B3E0-C5F2-897B-6018-7DE1B1B029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4780" t="8089" r="3365" b="-4233"/>
          <a:stretch/>
        </p:blipFill>
        <p:spPr>
          <a:xfrm>
            <a:off x="7692390" y="1920240"/>
            <a:ext cx="3440430" cy="3461160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07DF5E31-2696-592F-F40C-43C09040BC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Stuttgart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78BBAAC-ED53-F253-EDF6-5A3B43505E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Marc Sauter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35524FD-5EAD-630C-EF3E-D4A40AECED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2991447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D83DDA-077C-BFF5-FA13-ECF173A84F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el 1">
            <a:extLst>
              <a:ext uri="{FF2B5EF4-FFF2-40B4-BE49-F238E27FC236}">
                <a16:creationId xmlns:a16="http://schemas.microsoft.com/office/drawing/2014/main" id="{8C0F9875-99C7-C9E6-E033-7DA4AA9F0B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800" y="0"/>
            <a:ext cx="10515600" cy="1325563"/>
          </a:xfrm>
        </p:spPr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Experimental </a:t>
            </a:r>
            <a:r>
              <a:rPr lang="de-DE" dirty="0" err="1">
                <a:solidFill>
                  <a:schemeClr val="bg1"/>
                </a:solidFill>
              </a:rPr>
              <a:t>use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671660B3-C709-9B23-AC8F-03209AF2B46D}"/>
              </a:ext>
            </a:extLst>
          </p:cNvPr>
          <p:cNvSpPr/>
          <p:nvPr/>
        </p:nvSpPr>
        <p:spPr>
          <a:xfrm>
            <a:off x="304400" y="932875"/>
            <a:ext cx="3924000" cy="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8" name="Grafik 17" descr="Ein Bild, das Screenshot, Diagramm enthält.&#10;&#10;Automatisch generierte Beschreibung">
            <a:extLst>
              <a:ext uri="{FF2B5EF4-FFF2-40B4-BE49-F238E27FC236}">
                <a16:creationId xmlns:a16="http://schemas.microsoft.com/office/drawing/2014/main" id="{7AA55E98-25F5-E5FA-8BA1-E1594111B5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000" y="1629000"/>
            <a:ext cx="10800000" cy="3600000"/>
          </a:xfrm>
          <a:prstGeom prst="rect">
            <a:avLst/>
          </a:prstGeom>
        </p:spPr>
      </p:pic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45776CEF-1B77-ECD7-4F8F-B8068D4C28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Stuttgart</a:t>
            </a:r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3B88F9D2-4214-0350-D08F-11889585BA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Marc Sauter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9B60AC6-7FCA-3393-69D9-28F2496C64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2581079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C0A787-A32D-17BD-0B6A-F1B7F93334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el 1">
            <a:extLst>
              <a:ext uri="{FF2B5EF4-FFF2-40B4-BE49-F238E27FC236}">
                <a16:creationId xmlns:a16="http://schemas.microsoft.com/office/drawing/2014/main" id="{4709D69F-43F8-6CAC-4AD4-6504C9835B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800" y="0"/>
            <a:ext cx="10515600" cy="1325563"/>
          </a:xfrm>
        </p:spPr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Experimental </a:t>
            </a:r>
            <a:r>
              <a:rPr lang="de-DE" dirty="0" err="1">
                <a:solidFill>
                  <a:schemeClr val="bg1"/>
                </a:solidFill>
              </a:rPr>
              <a:t>use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FAC199BE-F0AB-82FB-787A-717DEBABCF7B}"/>
              </a:ext>
            </a:extLst>
          </p:cNvPr>
          <p:cNvSpPr/>
          <p:nvPr/>
        </p:nvSpPr>
        <p:spPr>
          <a:xfrm>
            <a:off x="304400" y="932875"/>
            <a:ext cx="3924000" cy="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8" name="Grafik 17" descr="Ein Bild, das Screenshot, Diagramm enthält.&#10;&#10;Automatisch generierte Beschreibung">
            <a:extLst>
              <a:ext uri="{FF2B5EF4-FFF2-40B4-BE49-F238E27FC236}">
                <a16:creationId xmlns:a16="http://schemas.microsoft.com/office/drawing/2014/main" id="{CAE4D366-E58E-3F51-2C39-3545524527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000" y="1629000"/>
            <a:ext cx="10800000" cy="3600000"/>
          </a:xfrm>
          <a:prstGeom prst="rect">
            <a:avLst/>
          </a:prstGeom>
        </p:spPr>
      </p:pic>
      <p:pic>
        <p:nvPicPr>
          <p:cNvPr id="2" name="Grafik 1" descr="Ein Bild, das Screenshot, Diagramm enthält.&#10;&#10;Automatisch generierte Beschreibung">
            <a:extLst>
              <a:ext uri="{FF2B5EF4-FFF2-40B4-BE49-F238E27FC236}">
                <a16:creationId xmlns:a16="http://schemas.microsoft.com/office/drawing/2014/main" id="{F9016F2B-7DC3-E147-B9E3-69A05EC0B8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9687"/>
          <a:stretch/>
        </p:blipFill>
        <p:spPr>
          <a:xfrm>
            <a:off x="696000" y="4857750"/>
            <a:ext cx="10800000" cy="371250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0DBBFF28-4DC5-145C-6CE2-F8199843FA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Stuttgart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C42E062-74C0-FF6C-DEA9-8879F65C4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Marc Sauter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D88703A-E143-D027-0D25-A8C62D8477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1880111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73443CA-6881-8E7C-3C99-02F31CF8A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800" y="0"/>
            <a:ext cx="10515600" cy="1325563"/>
          </a:xfrm>
        </p:spPr>
        <p:txBody>
          <a:bodyPr/>
          <a:lstStyle/>
          <a:p>
            <a:r>
              <a:rPr lang="de-DE" dirty="0" err="1">
                <a:solidFill>
                  <a:schemeClr val="bg1"/>
                </a:solidFill>
              </a:rPr>
              <a:t>Pre</a:t>
            </a:r>
            <a:r>
              <a:rPr lang="de-DE" dirty="0" err="1"/>
              <a:t>vious</a:t>
            </a:r>
            <a:r>
              <a:rPr lang="de-DE" dirty="0"/>
              <a:t> Talk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01C21A2B-3C88-4300-BFE8-03DA1266AF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Stuttgart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BFAC375-75E3-DF02-9218-76B990A3B3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Marc Sauter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6B854F8-1834-83A0-DF95-46B9D3F77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dirty="0"/>
              <a:t>0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D2A43485-2B63-17AF-1606-60E29C9C5849}"/>
              </a:ext>
            </a:extLst>
          </p:cNvPr>
          <p:cNvSpPr/>
          <p:nvPr/>
        </p:nvSpPr>
        <p:spPr>
          <a:xfrm>
            <a:off x="304400" y="932875"/>
            <a:ext cx="4788000" cy="10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25458D83-28D3-D7B3-7DD4-7DE6D4BF6A96}"/>
              </a:ext>
            </a:extLst>
          </p:cNvPr>
          <p:cNvGrpSpPr/>
          <p:nvPr/>
        </p:nvGrpSpPr>
        <p:grpSpPr>
          <a:xfrm>
            <a:off x="2849880" y="1705923"/>
            <a:ext cx="6492240" cy="3446154"/>
            <a:chOff x="2849880" y="1457643"/>
            <a:chExt cx="6492240" cy="3446154"/>
          </a:xfrm>
        </p:grpSpPr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66679834-B653-CB2A-64D0-9309AFE695B5}"/>
                </a:ext>
              </a:extLst>
            </p:cNvPr>
            <p:cNvSpPr/>
            <p:nvPr/>
          </p:nvSpPr>
          <p:spPr>
            <a:xfrm>
              <a:off x="3165070" y="1457643"/>
              <a:ext cx="5861860" cy="3446154"/>
            </a:xfrm>
            <a:prstGeom prst="rect">
              <a:avLst/>
            </a:prstGeom>
            <a:solidFill>
              <a:schemeClr val="bg1">
                <a:lumMod val="75000"/>
                <a:alpha val="35000"/>
              </a:schemeClr>
            </a:solidFill>
            <a:ln w="254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6" name="Picture 6" descr="Profilfoto von Konstantin Nikolaou">
              <a:extLst>
                <a:ext uri="{FF2B5EF4-FFF2-40B4-BE49-F238E27FC236}">
                  <a16:creationId xmlns:a16="http://schemas.microsoft.com/office/drawing/2014/main" id="{1D47EEC3-1449-839B-66CD-BE0E4C1AFE0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63" t="6304" r="10261" b="12120"/>
            <a:stretch/>
          </p:blipFill>
          <p:spPr bwMode="auto">
            <a:xfrm>
              <a:off x="5016000" y="1680956"/>
              <a:ext cx="2160000" cy="2160000"/>
            </a:xfrm>
            <a:prstGeom prst="ellips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A72DA21B-5FB7-520A-CBFF-50CF2693692C}"/>
                </a:ext>
              </a:extLst>
            </p:cNvPr>
            <p:cNvSpPr txBox="1"/>
            <p:nvPr/>
          </p:nvSpPr>
          <p:spPr>
            <a:xfrm>
              <a:off x="2849880" y="4063830"/>
              <a:ext cx="649224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sz="2000" dirty="0">
                  <a:solidFill>
                    <a:schemeClr val="bg1"/>
                  </a:solidFill>
                </a:rPr>
                <a:t>Collective Variables </a:t>
              </a:r>
              <a:r>
                <a:rPr lang="de-DE" sz="2000" dirty="0" err="1">
                  <a:solidFill>
                    <a:schemeClr val="bg1"/>
                  </a:solidFill>
                </a:rPr>
                <a:t>for</a:t>
              </a:r>
              <a:r>
                <a:rPr lang="de-DE" sz="2000" dirty="0">
                  <a:solidFill>
                    <a:schemeClr val="bg1"/>
                  </a:solidFill>
                </a:rPr>
                <a:t> </a:t>
              </a:r>
              <a:r>
                <a:rPr lang="de-DE" sz="2000" dirty="0" err="1">
                  <a:solidFill>
                    <a:schemeClr val="bg1"/>
                  </a:solidFill>
                </a:rPr>
                <a:t>Neural</a:t>
              </a:r>
              <a:r>
                <a:rPr lang="de-DE" sz="2000" dirty="0">
                  <a:solidFill>
                    <a:schemeClr val="bg1"/>
                  </a:solidFill>
                </a:rPr>
                <a:t> Networks</a:t>
              </a:r>
            </a:p>
            <a:p>
              <a:pPr algn="ctr"/>
              <a:r>
                <a:rPr lang="de-DE" sz="2000" dirty="0">
                  <a:solidFill>
                    <a:schemeClr val="bg1"/>
                  </a:solidFill>
                  <a:latin typeface="Univers Condensed Light" panose="020B0306020202040204" pitchFamily="34" charset="0"/>
                </a:rPr>
                <a:t>Konstantin Nikolaou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6051390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Word"/>
      </p:transition>
    </mc:Choice>
    <mc:Fallback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FB85CC-1237-ED8C-9DF8-A66CC0DAEE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el 1">
            <a:extLst>
              <a:ext uri="{FF2B5EF4-FFF2-40B4-BE49-F238E27FC236}">
                <a16:creationId xmlns:a16="http://schemas.microsoft.com/office/drawing/2014/main" id="{4F39E6E6-5AAC-D032-500F-91462A36CC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800" y="0"/>
            <a:ext cx="10515600" cy="1325563"/>
          </a:xfrm>
        </p:spPr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Experimental </a:t>
            </a:r>
            <a:r>
              <a:rPr lang="de-DE" dirty="0" err="1">
                <a:solidFill>
                  <a:schemeClr val="bg1"/>
                </a:solidFill>
              </a:rPr>
              <a:t>use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5E36C2B2-61E2-BD15-7743-26E3768D0EA8}"/>
              </a:ext>
            </a:extLst>
          </p:cNvPr>
          <p:cNvSpPr/>
          <p:nvPr/>
        </p:nvSpPr>
        <p:spPr>
          <a:xfrm>
            <a:off x="304400" y="932875"/>
            <a:ext cx="3924000" cy="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8" name="Grafik 17" descr="Ein Bild, das Screenshot, Diagramm enthält.&#10;&#10;Automatisch generierte Beschreibung">
            <a:extLst>
              <a:ext uri="{FF2B5EF4-FFF2-40B4-BE49-F238E27FC236}">
                <a16:creationId xmlns:a16="http://schemas.microsoft.com/office/drawing/2014/main" id="{16EEE890-B356-116A-31B7-CA7A8C8C2B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000" y="1629000"/>
            <a:ext cx="10800000" cy="3600000"/>
          </a:xfrm>
          <a:prstGeom prst="rect">
            <a:avLst/>
          </a:prstGeom>
        </p:spPr>
      </p:pic>
      <p:pic>
        <p:nvPicPr>
          <p:cNvPr id="2" name="Grafik 1" descr="Ein Bild, das Screenshot, Diagramm enthält.&#10;&#10;Automatisch generierte Beschreibung">
            <a:extLst>
              <a:ext uri="{FF2B5EF4-FFF2-40B4-BE49-F238E27FC236}">
                <a16:creationId xmlns:a16="http://schemas.microsoft.com/office/drawing/2014/main" id="{B43A116F-47E0-3064-41DE-BED6DE460B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t="12214" r="95097" b="-1"/>
          <a:stretch/>
        </p:blipFill>
        <p:spPr>
          <a:xfrm>
            <a:off x="696000" y="2068830"/>
            <a:ext cx="529550" cy="3160170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3" name="Grafik 2" descr="Ein Bild, das Screenshot, Diagramm enthält.&#10;&#10;Automatisch generierte Beschreibung">
            <a:extLst>
              <a:ext uri="{FF2B5EF4-FFF2-40B4-BE49-F238E27FC236}">
                <a16:creationId xmlns:a16="http://schemas.microsoft.com/office/drawing/2014/main" id="{03EA6E21-D25C-32AB-F539-718DCEBA54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561" t="12218" r="63520" b="-5"/>
          <a:stretch/>
        </p:blipFill>
        <p:spPr>
          <a:xfrm>
            <a:off x="4320540" y="2068830"/>
            <a:ext cx="314960" cy="3160170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4" name="Grafik 3" descr="Ein Bild, das Screenshot, Diagramm enthält.&#10;&#10;Automatisch generierte Beschreibung">
            <a:extLst>
              <a:ext uri="{FF2B5EF4-FFF2-40B4-BE49-F238E27FC236}">
                <a16:creationId xmlns:a16="http://schemas.microsoft.com/office/drawing/2014/main" id="{E28C6410-5769-76F4-C179-A101873DCF2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4571" r="32042"/>
          <a:stretch/>
        </p:blipFill>
        <p:spPr>
          <a:xfrm>
            <a:off x="7669530" y="1629000"/>
            <a:ext cx="365760" cy="3600000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6F34218-7B6D-7F51-6563-B346934EC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Stuttgart</a:t>
            </a:r>
            <a:endParaRPr lang="de-DE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35E5EB27-0715-458D-DE83-609A35B6F2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Marc Sauter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899823EF-AC7A-D719-A113-47B3ACA7A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542132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2CFEFA-2425-AFC9-273A-AF050257CB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el 1">
            <a:extLst>
              <a:ext uri="{FF2B5EF4-FFF2-40B4-BE49-F238E27FC236}">
                <a16:creationId xmlns:a16="http://schemas.microsoft.com/office/drawing/2014/main" id="{D216FA02-BD88-E580-A841-FEECC35FFC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800" y="0"/>
            <a:ext cx="10515600" cy="1325563"/>
          </a:xfrm>
        </p:spPr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Experimental </a:t>
            </a:r>
            <a:r>
              <a:rPr lang="de-DE" dirty="0" err="1">
                <a:solidFill>
                  <a:schemeClr val="bg1"/>
                </a:solidFill>
              </a:rPr>
              <a:t>use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17E31BE2-F6BB-1CD6-DABA-B8C74155B85B}"/>
              </a:ext>
            </a:extLst>
          </p:cNvPr>
          <p:cNvSpPr/>
          <p:nvPr/>
        </p:nvSpPr>
        <p:spPr>
          <a:xfrm>
            <a:off x="304400" y="932875"/>
            <a:ext cx="3924000" cy="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8" name="Grafik 17" descr="Ein Bild, das Screenshot, Diagramm enthält.&#10;&#10;Automatisch generierte Beschreibung">
            <a:extLst>
              <a:ext uri="{FF2B5EF4-FFF2-40B4-BE49-F238E27FC236}">
                <a16:creationId xmlns:a16="http://schemas.microsoft.com/office/drawing/2014/main" id="{6CF98E92-1E4F-A0BA-852D-EA0D86BD13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000" y="1629000"/>
            <a:ext cx="10800000" cy="3600000"/>
          </a:xfrm>
          <a:prstGeom prst="rect">
            <a:avLst/>
          </a:prstGeom>
        </p:spPr>
      </p:pic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37C74BBC-FD49-410C-91F5-B0BF951EB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Stuttgart</a:t>
            </a:r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C1DEF7DC-03E6-1637-6E3C-9B32D024AB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Marc Sauter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CD06BBE-2A7B-1119-2D15-85C5F70ECA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3424342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83AF19-0EE9-FA96-4464-8EF5A9633B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el 1">
            <a:extLst>
              <a:ext uri="{FF2B5EF4-FFF2-40B4-BE49-F238E27FC236}">
                <a16:creationId xmlns:a16="http://schemas.microsoft.com/office/drawing/2014/main" id="{AAB6A6C8-F119-663F-1D12-61B0C59A85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800" y="0"/>
            <a:ext cx="10515600" cy="1325563"/>
          </a:xfrm>
        </p:spPr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Experimental </a:t>
            </a:r>
            <a:r>
              <a:rPr lang="de-DE" dirty="0" err="1">
                <a:solidFill>
                  <a:schemeClr val="bg1"/>
                </a:solidFill>
              </a:rPr>
              <a:t>use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D695A155-9F22-18B6-E235-F6A297B0A56D}"/>
              </a:ext>
            </a:extLst>
          </p:cNvPr>
          <p:cNvSpPr/>
          <p:nvPr/>
        </p:nvSpPr>
        <p:spPr>
          <a:xfrm>
            <a:off x="304400" y="932875"/>
            <a:ext cx="3924000" cy="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Grafik 4" descr="Ein Bild, das Screenshot, Grafiksoftware enthält.&#10;&#10;Automatisch generierte Beschreibung">
            <a:extLst>
              <a:ext uri="{FF2B5EF4-FFF2-40B4-BE49-F238E27FC236}">
                <a16:creationId xmlns:a16="http://schemas.microsoft.com/office/drawing/2014/main" id="{9D2D3C34-CAE6-441D-6B46-EE3BEC7601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000" y="1629000"/>
            <a:ext cx="10800000" cy="3600000"/>
          </a:xfrm>
          <a:prstGeom prst="rect">
            <a:avLst/>
          </a:prstGeom>
        </p:spPr>
      </p:pic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175BBAE5-CF9A-F32A-0F4E-F549134DCF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Stuttgart</a:t>
            </a:r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381500F-12A3-82E3-006D-40C79249C0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Marc Sauter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4EC1687-363F-EE11-DBF4-8FA19823B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1123149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DCEBDE-B896-09DA-F581-EE30F51324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el 1">
            <a:extLst>
              <a:ext uri="{FF2B5EF4-FFF2-40B4-BE49-F238E27FC236}">
                <a16:creationId xmlns:a16="http://schemas.microsoft.com/office/drawing/2014/main" id="{B2F6CB41-A6DC-0300-4FEF-80C3454C2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800" y="0"/>
            <a:ext cx="10515600" cy="1325563"/>
          </a:xfrm>
        </p:spPr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Experimental </a:t>
            </a:r>
            <a:r>
              <a:rPr lang="de-DE" dirty="0" err="1">
                <a:solidFill>
                  <a:schemeClr val="bg1"/>
                </a:solidFill>
              </a:rPr>
              <a:t>use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1A791A39-975E-2789-6C31-A5ADFC5385EA}"/>
              </a:ext>
            </a:extLst>
          </p:cNvPr>
          <p:cNvSpPr/>
          <p:nvPr/>
        </p:nvSpPr>
        <p:spPr>
          <a:xfrm>
            <a:off x="304400" y="932875"/>
            <a:ext cx="3924000" cy="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Grafik 4" descr="Ein Bild, das Screenshot enthält.&#10;&#10;Automatisch generierte Beschreibung">
            <a:extLst>
              <a:ext uri="{FF2B5EF4-FFF2-40B4-BE49-F238E27FC236}">
                <a16:creationId xmlns:a16="http://schemas.microsoft.com/office/drawing/2014/main" id="{57BC31D1-4570-3C05-7C85-DC982221AD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000" y="1629000"/>
            <a:ext cx="10800000" cy="3600000"/>
          </a:xfrm>
          <a:prstGeom prst="rect">
            <a:avLst/>
          </a:prstGeom>
        </p:spPr>
      </p:pic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21977AFE-7876-5294-20CA-14EEFD691D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Stuttgart</a:t>
            </a:r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A19091A9-3F14-2637-1DC3-1723CEC9C6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Marc Sauter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1AD7513-AE33-D38F-462E-302BB5A77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1531360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4AEB4D-60B9-55A3-E5CF-1A1BF20483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el 1">
            <a:extLst>
              <a:ext uri="{FF2B5EF4-FFF2-40B4-BE49-F238E27FC236}">
                <a16:creationId xmlns:a16="http://schemas.microsoft.com/office/drawing/2014/main" id="{9785ED9E-3878-FC46-C3BA-1600F7E7B3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800" y="0"/>
            <a:ext cx="10515600" cy="1325563"/>
          </a:xfrm>
        </p:spPr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Experimental </a:t>
            </a:r>
            <a:r>
              <a:rPr lang="de-DE" dirty="0" err="1">
                <a:solidFill>
                  <a:schemeClr val="bg1"/>
                </a:solidFill>
              </a:rPr>
              <a:t>use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F50335CB-6640-DB1C-532F-311468E4EB07}"/>
              </a:ext>
            </a:extLst>
          </p:cNvPr>
          <p:cNvSpPr/>
          <p:nvPr/>
        </p:nvSpPr>
        <p:spPr>
          <a:xfrm>
            <a:off x="304400" y="932875"/>
            <a:ext cx="3924000" cy="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8" name="Grafik 17" descr="Ein Bild, das Screenshot, Diagramm enthält.&#10;&#10;Automatisch generierte Beschreibung">
            <a:extLst>
              <a:ext uri="{FF2B5EF4-FFF2-40B4-BE49-F238E27FC236}">
                <a16:creationId xmlns:a16="http://schemas.microsoft.com/office/drawing/2014/main" id="{A9243007-390E-0964-BA14-08E1B3BF43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000" y="1629000"/>
            <a:ext cx="10800000" cy="3600000"/>
          </a:xfrm>
          <a:prstGeom prst="rect">
            <a:avLst/>
          </a:prstGeom>
        </p:spPr>
      </p:pic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62D98138-A806-A7C5-57CC-15046B54C2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Stuttgart</a:t>
            </a:r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5B5861B-AD7B-6E9A-497B-441894CD34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Marc Sauter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A52BB98-9EDB-B6D5-DCDA-FA411288E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1629132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EE3C55-98DA-A7E0-BF9B-7482C5A6FC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el 1">
            <a:extLst>
              <a:ext uri="{FF2B5EF4-FFF2-40B4-BE49-F238E27FC236}">
                <a16:creationId xmlns:a16="http://schemas.microsoft.com/office/drawing/2014/main" id="{50D8B272-65CC-CB68-B7ED-0F4E6F2720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800" y="0"/>
            <a:ext cx="10515600" cy="1325563"/>
          </a:xfrm>
        </p:spPr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Experimental </a:t>
            </a:r>
            <a:r>
              <a:rPr lang="de-DE" dirty="0" err="1">
                <a:solidFill>
                  <a:schemeClr val="bg1"/>
                </a:solidFill>
              </a:rPr>
              <a:t>use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DF066305-9B40-CEA9-C025-7ED3D90E191F}"/>
              </a:ext>
            </a:extLst>
          </p:cNvPr>
          <p:cNvSpPr/>
          <p:nvPr/>
        </p:nvSpPr>
        <p:spPr>
          <a:xfrm>
            <a:off x="304400" y="932875"/>
            <a:ext cx="3924000" cy="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8" name="Grafik 17" descr="Ein Bild, das Screenshot, Diagramm enthält.&#10;&#10;Automatisch generierte Beschreibung">
            <a:extLst>
              <a:ext uri="{FF2B5EF4-FFF2-40B4-BE49-F238E27FC236}">
                <a16:creationId xmlns:a16="http://schemas.microsoft.com/office/drawing/2014/main" id="{AC7BFA1A-3401-E07E-3854-A0E99EA11F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000" y="1629000"/>
            <a:ext cx="10800000" cy="3600000"/>
          </a:xfrm>
          <a:prstGeom prst="rect">
            <a:avLst/>
          </a:prstGeom>
        </p:spPr>
      </p:pic>
      <p:pic>
        <p:nvPicPr>
          <p:cNvPr id="2" name="Grafik 1" descr="Ein Bild, das Screenshot, Diagramm enthält.&#10;&#10;Automatisch generierte Beschreibung">
            <a:extLst>
              <a:ext uri="{FF2B5EF4-FFF2-40B4-BE49-F238E27FC236}">
                <a16:creationId xmlns:a16="http://schemas.microsoft.com/office/drawing/2014/main" id="{03D57BF1-AE3B-5B2C-C0B1-03DD8D88F9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6399"/>
          <a:stretch/>
        </p:blipFill>
        <p:spPr>
          <a:xfrm>
            <a:off x="696000" y="1629000"/>
            <a:ext cx="3628865" cy="3600000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3" name="Grafik 2" descr="Ein Bild, das Screenshot, Diagramm enthält.&#10;&#10;Automatisch generierte Beschreibung">
            <a:extLst>
              <a:ext uri="{FF2B5EF4-FFF2-40B4-BE49-F238E27FC236}">
                <a16:creationId xmlns:a16="http://schemas.microsoft.com/office/drawing/2014/main" id="{6CC57A6B-F68B-FA80-2D7C-FD16AFF02D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4605" t="4233" r="2787" b="-4233"/>
          <a:stretch/>
        </p:blipFill>
        <p:spPr>
          <a:xfrm>
            <a:off x="7673546" y="1781400"/>
            <a:ext cx="3521676" cy="3600000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CF04A07-1198-4D80-8CB1-6CB6662637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Stuttgart</a:t>
            </a:r>
            <a:endParaRPr lang="de-DE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C202752-C777-5F46-CF32-5BC3B49CFB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Marc Sauter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2D248AC-D073-CD1F-9A92-C24A4A023B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2349146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EAC8EE-20EE-7ADC-E10A-B0E4FFA811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el 1">
            <a:extLst>
              <a:ext uri="{FF2B5EF4-FFF2-40B4-BE49-F238E27FC236}">
                <a16:creationId xmlns:a16="http://schemas.microsoft.com/office/drawing/2014/main" id="{62927370-1F12-A153-D027-7D855FAE7F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800" y="0"/>
            <a:ext cx="10515600" cy="1325563"/>
          </a:xfrm>
        </p:spPr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Experimental </a:t>
            </a:r>
            <a:r>
              <a:rPr lang="de-DE" dirty="0" err="1">
                <a:solidFill>
                  <a:schemeClr val="bg1"/>
                </a:solidFill>
              </a:rPr>
              <a:t>use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68A2FD3A-87E6-E09D-68CA-0AC9E4FF2370}"/>
              </a:ext>
            </a:extLst>
          </p:cNvPr>
          <p:cNvSpPr/>
          <p:nvPr/>
        </p:nvSpPr>
        <p:spPr>
          <a:xfrm>
            <a:off x="304400" y="932875"/>
            <a:ext cx="3924000" cy="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8" name="Grafik 17" descr="Ein Bild, das Screenshot, Diagramm enthält.&#10;&#10;Automatisch generierte Beschreibung">
            <a:extLst>
              <a:ext uri="{FF2B5EF4-FFF2-40B4-BE49-F238E27FC236}">
                <a16:creationId xmlns:a16="http://schemas.microsoft.com/office/drawing/2014/main" id="{236D0B01-4941-E8E9-1AA5-AE811F161F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000" y="1629000"/>
            <a:ext cx="10800000" cy="3600000"/>
          </a:xfrm>
          <a:prstGeom prst="rect">
            <a:avLst/>
          </a:prstGeom>
        </p:spPr>
      </p:pic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894F3EF8-E289-5F1C-E4FE-2AA756AFE2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Stuttgart</a:t>
            </a:r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DCD4754-41C2-A815-1472-A7F911D5B5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Marc Sauter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A198802-A420-2C59-390C-73937348EE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1287771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2EFA57-0F95-1597-D6B4-0C8D3EBAC1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el 1">
            <a:extLst>
              <a:ext uri="{FF2B5EF4-FFF2-40B4-BE49-F238E27FC236}">
                <a16:creationId xmlns:a16="http://schemas.microsoft.com/office/drawing/2014/main" id="{4BFE7355-0B1A-E6E7-46B0-4E4F3E109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800" y="0"/>
            <a:ext cx="10515600" cy="1325563"/>
          </a:xfrm>
        </p:spPr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Experimental </a:t>
            </a:r>
            <a:r>
              <a:rPr lang="de-DE" dirty="0" err="1">
                <a:solidFill>
                  <a:schemeClr val="bg1"/>
                </a:solidFill>
              </a:rPr>
              <a:t>use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93A86D7C-B2D5-6519-259F-1C2E6E698DE3}"/>
              </a:ext>
            </a:extLst>
          </p:cNvPr>
          <p:cNvSpPr/>
          <p:nvPr/>
        </p:nvSpPr>
        <p:spPr>
          <a:xfrm>
            <a:off x="304400" y="932875"/>
            <a:ext cx="3924000" cy="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8" name="Grafik 17" descr="Ein Bild, das Screenshot, Diagramm enthält.&#10;&#10;Automatisch generierte Beschreibung">
            <a:extLst>
              <a:ext uri="{FF2B5EF4-FFF2-40B4-BE49-F238E27FC236}">
                <a16:creationId xmlns:a16="http://schemas.microsoft.com/office/drawing/2014/main" id="{2DA0A827-CE7A-8C42-B45E-8642667118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000" y="1629000"/>
            <a:ext cx="10800000" cy="3600000"/>
          </a:xfrm>
          <a:prstGeom prst="rect">
            <a:avLst/>
          </a:prstGeom>
        </p:spPr>
      </p:pic>
      <p:pic>
        <p:nvPicPr>
          <p:cNvPr id="2" name="Grafik 1" descr="Ein Bild, das Screenshot, Diagramm enthält.&#10;&#10;Automatisch generierte Beschreibung">
            <a:extLst>
              <a:ext uri="{FF2B5EF4-FFF2-40B4-BE49-F238E27FC236}">
                <a16:creationId xmlns:a16="http://schemas.microsoft.com/office/drawing/2014/main" id="{33A8ED58-BF6A-B705-AFC2-80615601E8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254" t="7576" r="35164"/>
          <a:stretch/>
        </p:blipFill>
        <p:spPr>
          <a:xfrm>
            <a:off x="4287520" y="1901750"/>
            <a:ext cx="3410739" cy="3327250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9F30F4E-EAFC-3392-9427-B3EDCDE46E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Stuttgart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1048F3A-7B17-8F55-78A6-60234E28B9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Marc Sauter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CE3832F-63DB-3F6F-70DB-B147EFF67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2351939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A4A1B1-4CEC-BE7A-3DE5-24C3F6B25D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el 1">
            <a:extLst>
              <a:ext uri="{FF2B5EF4-FFF2-40B4-BE49-F238E27FC236}">
                <a16:creationId xmlns:a16="http://schemas.microsoft.com/office/drawing/2014/main" id="{9D386045-5B87-BE1D-5B49-5857A9A02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800" y="0"/>
            <a:ext cx="10515600" cy="1325563"/>
          </a:xfrm>
        </p:spPr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Experimental </a:t>
            </a:r>
            <a:r>
              <a:rPr lang="de-DE" dirty="0" err="1">
                <a:solidFill>
                  <a:schemeClr val="bg1"/>
                </a:solidFill>
              </a:rPr>
              <a:t>use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5C7F1275-67C2-8098-E7F9-B8FDCAE02AF8}"/>
              </a:ext>
            </a:extLst>
          </p:cNvPr>
          <p:cNvSpPr/>
          <p:nvPr/>
        </p:nvSpPr>
        <p:spPr>
          <a:xfrm>
            <a:off x="304400" y="932875"/>
            <a:ext cx="3924000" cy="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8" name="Grafik 17" descr="Ein Bild, das Screenshot, Diagramm enthält.&#10;&#10;Automatisch generierte Beschreibung">
            <a:extLst>
              <a:ext uri="{FF2B5EF4-FFF2-40B4-BE49-F238E27FC236}">
                <a16:creationId xmlns:a16="http://schemas.microsoft.com/office/drawing/2014/main" id="{72B4AE6B-32EC-3AA6-A702-B10D20B1F2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000" y="1629000"/>
            <a:ext cx="10800000" cy="3600000"/>
          </a:xfrm>
          <a:prstGeom prst="rect">
            <a:avLst/>
          </a:prstGeom>
        </p:spPr>
      </p:pic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3D84B2F2-0C6F-9EC3-5EC1-40ECCEEBEE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Stuttgart</a:t>
            </a:r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AE3647F7-9C52-CA16-4F29-740A030EFA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Marc Sauter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0830D1B-E499-2DA5-5111-136C452DDC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3775446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A4A1B1-4CEC-BE7A-3DE5-24C3F6B25D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el 1">
            <a:extLst>
              <a:ext uri="{FF2B5EF4-FFF2-40B4-BE49-F238E27FC236}">
                <a16:creationId xmlns:a16="http://schemas.microsoft.com/office/drawing/2014/main" id="{9D386045-5B87-BE1D-5B49-5857A9A02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800" y="0"/>
            <a:ext cx="10515600" cy="1325563"/>
          </a:xfrm>
        </p:spPr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Experimental </a:t>
            </a:r>
            <a:r>
              <a:rPr lang="de-DE" dirty="0" err="1">
                <a:solidFill>
                  <a:schemeClr val="bg1"/>
                </a:solidFill>
              </a:rPr>
              <a:t>use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5C7F1275-67C2-8098-E7F9-B8FDCAE02AF8}"/>
              </a:ext>
            </a:extLst>
          </p:cNvPr>
          <p:cNvSpPr/>
          <p:nvPr/>
        </p:nvSpPr>
        <p:spPr>
          <a:xfrm>
            <a:off x="304400" y="932875"/>
            <a:ext cx="3924000" cy="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8" name="Grafik 17" descr="Ein Bild, das Screenshot, Diagramm enthält.&#10;&#10;Automatisch generierte Beschreibung">
            <a:extLst>
              <a:ext uri="{FF2B5EF4-FFF2-40B4-BE49-F238E27FC236}">
                <a16:creationId xmlns:a16="http://schemas.microsoft.com/office/drawing/2014/main" id="{72B4AE6B-32EC-3AA6-A702-B10D20B1F2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000" y="1629000"/>
            <a:ext cx="10800000" cy="3600000"/>
          </a:xfrm>
          <a:prstGeom prst="rect">
            <a:avLst/>
          </a:prstGeom>
        </p:spPr>
      </p:pic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3D84B2F2-0C6F-9EC3-5EC1-40ECCEEBEE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Stuttgart</a:t>
            </a:r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AE3647F7-9C52-CA16-4F29-740A030EFA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Marc Sauter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0830D1B-E499-2DA5-5111-136C452DDC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dirty="0"/>
              <a:t>6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57AD016E-88AF-5414-060D-6256512EC0AD}"/>
              </a:ext>
            </a:extLst>
          </p:cNvPr>
          <p:cNvSpPr txBox="1"/>
          <p:nvPr/>
        </p:nvSpPr>
        <p:spPr>
          <a:xfrm>
            <a:off x="1262270" y="5118652"/>
            <a:ext cx="29661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 Loss </a:t>
            </a:r>
            <a:r>
              <a:rPr lang="de-DE" dirty="0" err="1">
                <a:solidFill>
                  <a:schemeClr val="bg1"/>
                </a:solidFill>
                <a:sym typeface="Wingdings" panose="05000000000000000000" pitchFamily="2" charset="2"/>
              </a:rPr>
              <a:t>function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 </a:t>
            </a:r>
            <a:r>
              <a:rPr lang="de-DE" dirty="0" err="1">
                <a:solidFill>
                  <a:schemeClr val="bg1"/>
                </a:solidFill>
                <a:sym typeface="Wingdings" panose="05000000000000000000" pitchFamily="2" charset="2"/>
              </a:rPr>
              <a:t>drives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 </a:t>
            </a:r>
            <a:r>
              <a:rPr lang="de-DE" dirty="0" err="1">
                <a:solidFill>
                  <a:schemeClr val="bg1"/>
                </a:solidFill>
                <a:sym typeface="Wingdings" panose="05000000000000000000" pitchFamily="2" charset="2"/>
              </a:rPr>
              <a:t>the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 Network </a:t>
            </a:r>
            <a:r>
              <a:rPr lang="de-DE" dirty="0" err="1">
                <a:solidFill>
                  <a:schemeClr val="bg1"/>
                </a:solidFill>
                <a:sym typeface="Wingdings" panose="05000000000000000000" pitchFamily="2" charset="2"/>
              </a:rPr>
              <a:t>to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 a high </a:t>
            </a:r>
            <a:r>
              <a:rPr lang="de-DE" dirty="0" err="1">
                <a:solidFill>
                  <a:schemeClr val="bg1"/>
                </a:solidFill>
                <a:sym typeface="Wingdings" panose="05000000000000000000" pitchFamily="2" charset="2"/>
              </a:rPr>
              <a:t>sensitivity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 </a:t>
            </a:r>
            <a:r>
              <a:rPr lang="de-DE" dirty="0" err="1">
                <a:solidFill>
                  <a:schemeClr val="bg1"/>
                </a:solidFill>
                <a:sym typeface="Wingdings" panose="05000000000000000000" pitchFamily="2" charset="2"/>
              </a:rPr>
              <a:t>state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4283A127-011D-39B1-4B7A-DB1F67ABA534}"/>
              </a:ext>
            </a:extLst>
          </p:cNvPr>
          <p:cNvSpPr txBox="1"/>
          <p:nvPr/>
        </p:nvSpPr>
        <p:spPr>
          <a:xfrm>
            <a:off x="8153400" y="5118652"/>
            <a:ext cx="29661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 Loss </a:t>
            </a:r>
            <a:r>
              <a:rPr lang="de-DE" dirty="0" err="1">
                <a:solidFill>
                  <a:schemeClr val="bg1"/>
                </a:solidFill>
                <a:sym typeface="Wingdings" panose="05000000000000000000" pitchFamily="2" charset="2"/>
              </a:rPr>
              <a:t>function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 </a:t>
            </a:r>
            <a:r>
              <a:rPr lang="de-DE" dirty="0" err="1">
                <a:solidFill>
                  <a:schemeClr val="bg1"/>
                </a:solidFill>
                <a:sym typeface="Wingdings" panose="05000000000000000000" pitchFamily="2" charset="2"/>
              </a:rPr>
              <a:t>drives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 </a:t>
            </a:r>
            <a:r>
              <a:rPr lang="de-DE" dirty="0" err="1">
                <a:solidFill>
                  <a:schemeClr val="bg1"/>
                </a:solidFill>
                <a:sym typeface="Wingdings" panose="05000000000000000000" pitchFamily="2" charset="2"/>
              </a:rPr>
              <a:t>the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 Network </a:t>
            </a:r>
            <a:r>
              <a:rPr lang="de-DE" dirty="0" err="1">
                <a:solidFill>
                  <a:schemeClr val="bg1"/>
                </a:solidFill>
                <a:sym typeface="Wingdings" panose="05000000000000000000" pitchFamily="2" charset="2"/>
              </a:rPr>
              <a:t>to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 a high </a:t>
            </a:r>
            <a:r>
              <a:rPr lang="de-DE" dirty="0" err="1">
                <a:solidFill>
                  <a:schemeClr val="bg1"/>
                </a:solidFill>
                <a:sym typeface="Wingdings" panose="05000000000000000000" pitchFamily="2" charset="2"/>
              </a:rPr>
              <a:t>sensitivity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 </a:t>
            </a:r>
            <a:r>
              <a:rPr lang="de-DE" dirty="0" err="1">
                <a:solidFill>
                  <a:schemeClr val="bg1"/>
                </a:solidFill>
                <a:sym typeface="Wingdings" panose="05000000000000000000" pitchFamily="2" charset="2"/>
              </a:rPr>
              <a:t>state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09621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hteck 17">
            <a:extLst>
              <a:ext uri="{FF2B5EF4-FFF2-40B4-BE49-F238E27FC236}">
                <a16:creationId xmlns:a16="http://schemas.microsoft.com/office/drawing/2014/main" id="{B54DC323-5F87-A04C-2268-8687A5C2422C}"/>
              </a:ext>
            </a:extLst>
          </p:cNvPr>
          <p:cNvSpPr/>
          <p:nvPr/>
        </p:nvSpPr>
        <p:spPr>
          <a:xfrm>
            <a:off x="192013" y="2572185"/>
            <a:ext cx="5862320" cy="3455103"/>
          </a:xfrm>
          <a:prstGeom prst="rect">
            <a:avLst/>
          </a:prstGeom>
          <a:solidFill>
            <a:schemeClr val="bg1">
              <a:alpha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73443CA-6881-8E7C-3C99-02F31CF8A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800" y="0"/>
            <a:ext cx="10515600" cy="1325563"/>
          </a:xfrm>
        </p:spPr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Fisher Information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01C21A2B-3C88-4300-BFE8-03DA1266AF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Stuttgart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BFAC375-75E3-DF02-9218-76B990A3B3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Marc Sauter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6B854F8-1834-83A0-DF95-46B9D3F77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dirty="0"/>
              <a:t>1</a:t>
            </a:r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D2A43485-2B63-17AF-1606-60E29C9C5849}"/>
              </a:ext>
            </a:extLst>
          </p:cNvPr>
          <p:cNvSpPr/>
          <p:nvPr/>
        </p:nvSpPr>
        <p:spPr>
          <a:xfrm>
            <a:off x="304400" y="932875"/>
            <a:ext cx="4788000" cy="10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7" name="Grafik 6" descr="Ein Bild, das Schrift, Text, Reihe, Screenshot enthält.&#10;&#10;Automatisch generierte Beschreibung">
            <a:extLst>
              <a:ext uri="{FF2B5EF4-FFF2-40B4-BE49-F238E27FC236}">
                <a16:creationId xmlns:a16="http://schemas.microsoft.com/office/drawing/2014/main" id="{559AF9DB-2082-5660-1486-A61C7E3CEE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1959" y="1355050"/>
            <a:ext cx="6408082" cy="903388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13AD4E18-FB98-C647-4CDE-FFA1898FE4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275" y="2780352"/>
            <a:ext cx="4295793" cy="2138400"/>
          </a:xfrm>
          <a:prstGeom prst="rect">
            <a:avLst/>
          </a:prstGeom>
        </p:spPr>
      </p:pic>
      <p:sp>
        <p:nvSpPr>
          <p:cNvPr id="14" name="Rechteck 13">
            <a:extLst>
              <a:ext uri="{FF2B5EF4-FFF2-40B4-BE49-F238E27FC236}">
                <a16:creationId xmlns:a16="http://schemas.microsoft.com/office/drawing/2014/main" id="{4180783B-6D1D-2A44-4722-532A58EBA8B2}"/>
              </a:ext>
            </a:extLst>
          </p:cNvPr>
          <p:cNvSpPr/>
          <p:nvPr/>
        </p:nvSpPr>
        <p:spPr>
          <a:xfrm>
            <a:off x="6137667" y="2572185"/>
            <a:ext cx="5862320" cy="3455103"/>
          </a:xfrm>
          <a:prstGeom prst="rect">
            <a:avLst/>
          </a:prstGeom>
          <a:solidFill>
            <a:schemeClr val="bg1">
              <a:alpha val="3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3E389970-146F-90E6-EFFE-91D7EBC372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3846" y="2781830"/>
            <a:ext cx="5469962" cy="2136922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41BB8C1E-094C-3D41-ED45-9A9B73317138}"/>
              </a:ext>
            </a:extLst>
          </p:cNvPr>
          <p:cNvSpPr txBox="1"/>
          <p:nvPr/>
        </p:nvSpPr>
        <p:spPr>
          <a:xfrm>
            <a:off x="6304336" y="5165243"/>
            <a:ext cx="55289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err="1">
                <a:solidFill>
                  <a:schemeClr val="bg1"/>
                </a:solidFill>
              </a:rPr>
              <a:t>Relating</a:t>
            </a:r>
            <a:r>
              <a:rPr lang="de-DE" dirty="0">
                <a:solidFill>
                  <a:schemeClr val="bg1"/>
                </a:solidFill>
              </a:rPr>
              <a:t> Fisher Information </a:t>
            </a:r>
            <a:r>
              <a:rPr lang="de-DE" dirty="0" err="1">
                <a:solidFill>
                  <a:schemeClr val="bg1"/>
                </a:solidFill>
              </a:rPr>
              <a:t>to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order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parameters</a:t>
            </a:r>
            <a:endParaRPr lang="de-DE" dirty="0">
              <a:solidFill>
                <a:schemeClr val="bg1"/>
              </a:solidFill>
            </a:endParaRPr>
          </a:p>
          <a:p>
            <a:pPr algn="ctr"/>
            <a:r>
              <a:rPr lang="de-DE" sz="1400" dirty="0" err="1">
                <a:solidFill>
                  <a:schemeClr val="bg1"/>
                </a:solidFill>
                <a:latin typeface="Univers Condensed Light" panose="020B0306020202040204" pitchFamily="34" charset="0"/>
              </a:rPr>
              <a:t>Prokopenko</a:t>
            </a:r>
            <a:r>
              <a:rPr lang="de-DE" sz="1400" dirty="0">
                <a:solidFill>
                  <a:schemeClr val="bg1"/>
                </a:solidFill>
                <a:latin typeface="Univers Condensed Light" panose="020B0306020202040204" pitchFamily="34" charset="0"/>
              </a:rPr>
              <a:t> et al. (2011)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E0A73A60-ED1D-9085-437F-AAF204816665}"/>
              </a:ext>
            </a:extLst>
          </p:cNvPr>
          <p:cNvSpPr txBox="1"/>
          <p:nvPr/>
        </p:nvSpPr>
        <p:spPr>
          <a:xfrm>
            <a:off x="358682" y="5165243"/>
            <a:ext cx="55289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Information Geometry and </a:t>
            </a:r>
            <a:r>
              <a:rPr lang="de-DE" dirty="0" err="1">
                <a:solidFill>
                  <a:schemeClr val="bg1"/>
                </a:solidFill>
              </a:rPr>
              <a:t>phase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transitions</a:t>
            </a:r>
            <a:endParaRPr lang="de-DE" dirty="0">
              <a:solidFill>
                <a:schemeClr val="bg1"/>
              </a:solidFill>
            </a:endParaRPr>
          </a:p>
          <a:p>
            <a:pPr algn="ctr"/>
            <a:r>
              <a:rPr lang="de-DE" sz="1400" dirty="0">
                <a:solidFill>
                  <a:schemeClr val="bg1"/>
                </a:solidFill>
                <a:latin typeface="Univers Condensed Light" panose="020B0306020202040204" pitchFamily="34" charset="0"/>
              </a:rPr>
              <a:t>Janke et al. (2004)</a:t>
            </a:r>
          </a:p>
        </p:txBody>
      </p:sp>
    </p:spTree>
    <p:extLst>
      <p:ext uri="{BB962C8B-B14F-4D97-AF65-F5344CB8AC3E}">
        <p14:creationId xmlns:p14="http://schemas.microsoft.com/office/powerpoint/2010/main" val="5967562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Word"/>
      </p:transition>
    </mc:Choice>
    <mc:Fallback xmlns=""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A4A1B1-4CEC-BE7A-3DE5-24C3F6B25D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el 1">
            <a:extLst>
              <a:ext uri="{FF2B5EF4-FFF2-40B4-BE49-F238E27FC236}">
                <a16:creationId xmlns:a16="http://schemas.microsoft.com/office/drawing/2014/main" id="{9D386045-5B87-BE1D-5B49-5857A9A02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800" y="0"/>
            <a:ext cx="10515600" cy="1325563"/>
          </a:xfrm>
        </p:spPr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Experimental </a:t>
            </a:r>
            <a:r>
              <a:rPr lang="de-DE" dirty="0" err="1">
                <a:solidFill>
                  <a:schemeClr val="bg1"/>
                </a:solidFill>
              </a:rPr>
              <a:t>use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5C7F1275-67C2-8098-E7F9-B8FDCAE02AF8}"/>
              </a:ext>
            </a:extLst>
          </p:cNvPr>
          <p:cNvSpPr/>
          <p:nvPr/>
        </p:nvSpPr>
        <p:spPr>
          <a:xfrm>
            <a:off x="304400" y="932875"/>
            <a:ext cx="3924000" cy="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8" name="Grafik 17" descr="Ein Bild, das Screenshot, Diagramm enthält.&#10;&#10;Automatisch generierte Beschreibung">
            <a:extLst>
              <a:ext uri="{FF2B5EF4-FFF2-40B4-BE49-F238E27FC236}">
                <a16:creationId xmlns:a16="http://schemas.microsoft.com/office/drawing/2014/main" id="{72B4AE6B-32EC-3AA6-A702-B10D20B1F2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000" y="1629000"/>
            <a:ext cx="10800000" cy="3600000"/>
          </a:xfrm>
          <a:prstGeom prst="rect">
            <a:avLst/>
          </a:prstGeom>
        </p:spPr>
      </p:pic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3D84B2F2-0C6F-9EC3-5EC1-40ECCEEBEE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Stuttgart</a:t>
            </a:r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AE3647F7-9C52-CA16-4F29-740A030EFA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Marc Sauter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0830D1B-E499-2DA5-5111-136C452DDC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dirty="0"/>
              <a:t>6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C0A44807-590F-771A-C507-B5492CA5AA42}"/>
              </a:ext>
            </a:extLst>
          </p:cNvPr>
          <p:cNvSpPr txBox="1"/>
          <p:nvPr/>
        </p:nvSpPr>
        <p:spPr>
          <a:xfrm>
            <a:off x="4701209" y="5118652"/>
            <a:ext cx="30214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 Loss </a:t>
            </a:r>
            <a:r>
              <a:rPr lang="de-DE" dirty="0" err="1">
                <a:solidFill>
                  <a:schemeClr val="bg1"/>
                </a:solidFill>
                <a:sym typeface="Wingdings" panose="05000000000000000000" pitchFamily="2" charset="2"/>
              </a:rPr>
              <a:t>function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 </a:t>
            </a:r>
            <a:r>
              <a:rPr lang="de-DE" dirty="0" err="1">
                <a:solidFill>
                  <a:schemeClr val="bg1"/>
                </a:solidFill>
                <a:sym typeface="Wingdings" panose="05000000000000000000" pitchFamily="2" charset="2"/>
              </a:rPr>
              <a:t>only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 </a:t>
            </a:r>
            <a:r>
              <a:rPr lang="de-DE" dirty="0" err="1">
                <a:solidFill>
                  <a:schemeClr val="bg1"/>
                </a:solidFill>
                <a:sym typeface="Wingdings" panose="05000000000000000000" pitchFamily="2" charset="2"/>
              </a:rPr>
              <a:t>introduces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 a </a:t>
            </a:r>
            <a:r>
              <a:rPr lang="de-DE" dirty="0" err="1">
                <a:solidFill>
                  <a:schemeClr val="bg1"/>
                </a:solidFill>
                <a:sym typeface="Wingdings" panose="05000000000000000000" pitchFamily="2" charset="2"/>
              </a:rPr>
              <a:t>offset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 in </a:t>
            </a:r>
            <a:r>
              <a:rPr lang="de-DE" dirty="0" err="1">
                <a:solidFill>
                  <a:schemeClr val="bg1"/>
                </a:solidFill>
                <a:sym typeface="Wingdings" panose="05000000000000000000" pitchFamily="2" charset="2"/>
              </a:rPr>
              <a:t>the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 </a:t>
            </a:r>
            <a:r>
              <a:rPr lang="de-DE" dirty="0" err="1">
                <a:solidFill>
                  <a:schemeClr val="bg1"/>
                </a:solidFill>
                <a:sym typeface="Wingdings" panose="05000000000000000000" pitchFamily="2" charset="2"/>
              </a:rPr>
              <a:t>sensitivity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9FF0116E-926A-874D-9346-E2DED5A67C11}"/>
              </a:ext>
            </a:extLst>
          </p:cNvPr>
          <p:cNvSpPr txBox="1"/>
          <p:nvPr/>
        </p:nvSpPr>
        <p:spPr>
          <a:xfrm>
            <a:off x="1262270" y="5118652"/>
            <a:ext cx="29661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 Loss </a:t>
            </a:r>
            <a:r>
              <a:rPr lang="de-DE" dirty="0" err="1">
                <a:solidFill>
                  <a:schemeClr val="bg1"/>
                </a:solidFill>
                <a:sym typeface="Wingdings" panose="05000000000000000000" pitchFamily="2" charset="2"/>
              </a:rPr>
              <a:t>function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 </a:t>
            </a:r>
            <a:r>
              <a:rPr lang="de-DE" dirty="0" err="1">
                <a:solidFill>
                  <a:schemeClr val="bg1"/>
                </a:solidFill>
                <a:sym typeface="Wingdings" panose="05000000000000000000" pitchFamily="2" charset="2"/>
              </a:rPr>
              <a:t>drives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 </a:t>
            </a:r>
            <a:r>
              <a:rPr lang="de-DE" dirty="0" err="1">
                <a:solidFill>
                  <a:schemeClr val="bg1"/>
                </a:solidFill>
                <a:sym typeface="Wingdings" panose="05000000000000000000" pitchFamily="2" charset="2"/>
              </a:rPr>
              <a:t>the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 Network </a:t>
            </a:r>
            <a:r>
              <a:rPr lang="de-DE" dirty="0" err="1">
                <a:solidFill>
                  <a:schemeClr val="bg1"/>
                </a:solidFill>
                <a:sym typeface="Wingdings" panose="05000000000000000000" pitchFamily="2" charset="2"/>
              </a:rPr>
              <a:t>to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 a high </a:t>
            </a:r>
            <a:r>
              <a:rPr lang="de-DE" dirty="0" err="1">
                <a:solidFill>
                  <a:schemeClr val="bg1"/>
                </a:solidFill>
                <a:sym typeface="Wingdings" panose="05000000000000000000" pitchFamily="2" charset="2"/>
              </a:rPr>
              <a:t>sensitivity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 </a:t>
            </a:r>
            <a:r>
              <a:rPr lang="de-DE" dirty="0" err="1">
                <a:solidFill>
                  <a:schemeClr val="bg1"/>
                </a:solidFill>
                <a:sym typeface="Wingdings" panose="05000000000000000000" pitchFamily="2" charset="2"/>
              </a:rPr>
              <a:t>state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7770F2C7-25DC-3CE5-8C35-B394E33B000C}"/>
              </a:ext>
            </a:extLst>
          </p:cNvPr>
          <p:cNvSpPr txBox="1"/>
          <p:nvPr/>
        </p:nvSpPr>
        <p:spPr>
          <a:xfrm>
            <a:off x="8153400" y="5118652"/>
            <a:ext cx="29661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 Loss </a:t>
            </a:r>
            <a:r>
              <a:rPr lang="de-DE" dirty="0" err="1">
                <a:solidFill>
                  <a:schemeClr val="bg1"/>
                </a:solidFill>
                <a:sym typeface="Wingdings" panose="05000000000000000000" pitchFamily="2" charset="2"/>
              </a:rPr>
              <a:t>function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 </a:t>
            </a:r>
            <a:r>
              <a:rPr lang="de-DE" dirty="0" err="1">
                <a:solidFill>
                  <a:schemeClr val="bg1"/>
                </a:solidFill>
                <a:sym typeface="Wingdings" panose="05000000000000000000" pitchFamily="2" charset="2"/>
              </a:rPr>
              <a:t>drives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 </a:t>
            </a:r>
            <a:r>
              <a:rPr lang="de-DE" dirty="0" err="1">
                <a:solidFill>
                  <a:schemeClr val="bg1"/>
                </a:solidFill>
                <a:sym typeface="Wingdings" panose="05000000000000000000" pitchFamily="2" charset="2"/>
              </a:rPr>
              <a:t>the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 Network </a:t>
            </a:r>
            <a:r>
              <a:rPr lang="de-DE" dirty="0" err="1">
                <a:solidFill>
                  <a:schemeClr val="bg1"/>
                </a:solidFill>
                <a:sym typeface="Wingdings" panose="05000000000000000000" pitchFamily="2" charset="2"/>
              </a:rPr>
              <a:t>to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 a high </a:t>
            </a:r>
            <a:r>
              <a:rPr lang="de-DE" dirty="0" err="1">
                <a:solidFill>
                  <a:schemeClr val="bg1"/>
                </a:solidFill>
                <a:sym typeface="Wingdings" panose="05000000000000000000" pitchFamily="2" charset="2"/>
              </a:rPr>
              <a:t>sensitivity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 </a:t>
            </a:r>
            <a:r>
              <a:rPr lang="de-DE" dirty="0" err="1">
                <a:solidFill>
                  <a:schemeClr val="bg1"/>
                </a:solidFill>
                <a:sym typeface="Wingdings" panose="05000000000000000000" pitchFamily="2" charset="2"/>
              </a:rPr>
              <a:t>state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91797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429921-2E1E-2930-F796-4C0C8BD6F4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el 1">
            <a:extLst>
              <a:ext uri="{FF2B5EF4-FFF2-40B4-BE49-F238E27FC236}">
                <a16:creationId xmlns:a16="http://schemas.microsoft.com/office/drawing/2014/main" id="{449DD1B8-0B2E-82FC-BE45-CEA652037A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800" y="0"/>
            <a:ext cx="10515600" cy="1325563"/>
          </a:xfrm>
        </p:spPr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Experimental </a:t>
            </a:r>
            <a:r>
              <a:rPr lang="de-DE" dirty="0" err="1">
                <a:solidFill>
                  <a:schemeClr val="bg1"/>
                </a:solidFill>
              </a:rPr>
              <a:t>use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B3BB859A-7092-9FD9-97C4-95ECD9E82A53}"/>
              </a:ext>
            </a:extLst>
          </p:cNvPr>
          <p:cNvSpPr/>
          <p:nvPr/>
        </p:nvSpPr>
        <p:spPr>
          <a:xfrm>
            <a:off x="304400" y="932875"/>
            <a:ext cx="3924000" cy="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" name="Grafik 2" descr="Ein Bild, das Screenshot, Grafiksoftware, Multimedia-Software, Schaltung enthält.&#10;&#10;Automatisch generierte Beschreibung">
            <a:extLst>
              <a:ext uri="{FF2B5EF4-FFF2-40B4-BE49-F238E27FC236}">
                <a16:creationId xmlns:a16="http://schemas.microsoft.com/office/drawing/2014/main" id="{7CE9C5CC-0FFF-C7E9-20CC-247AA94ED0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000" y="1629000"/>
            <a:ext cx="10800000" cy="3600000"/>
          </a:xfrm>
          <a:prstGeom prst="rect">
            <a:avLst/>
          </a:prstGeom>
        </p:spPr>
      </p:pic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A2A8BDD4-3D1C-AD92-BB4F-AB346FB5DD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Stuttgart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23D8EC3-5CC3-7205-FADB-83E6E1322D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Marc Sauter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662B3C8-171C-104D-F706-C9120546E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dirty="0"/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1442143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62BD06-61B8-3A81-47A7-AB90131834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el 1">
            <a:extLst>
              <a:ext uri="{FF2B5EF4-FFF2-40B4-BE49-F238E27FC236}">
                <a16:creationId xmlns:a16="http://schemas.microsoft.com/office/drawing/2014/main" id="{D9D13445-4D42-4384-04BB-51DC3AB142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800" y="0"/>
            <a:ext cx="10515600" cy="1325563"/>
          </a:xfrm>
        </p:spPr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Experimental </a:t>
            </a:r>
            <a:r>
              <a:rPr lang="de-DE" dirty="0" err="1">
                <a:solidFill>
                  <a:schemeClr val="bg1"/>
                </a:solidFill>
              </a:rPr>
              <a:t>use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88B03AFA-4652-4CE0-F698-BB6A34737829}"/>
              </a:ext>
            </a:extLst>
          </p:cNvPr>
          <p:cNvSpPr/>
          <p:nvPr/>
        </p:nvSpPr>
        <p:spPr>
          <a:xfrm>
            <a:off x="304400" y="932875"/>
            <a:ext cx="3924000" cy="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" name="Grafik 2" descr="Ein Bild, das Screenshot, Grafiksoftware, Multimedia-Software, Schaltung enthält.&#10;&#10;Automatisch generierte Beschreibung">
            <a:extLst>
              <a:ext uri="{FF2B5EF4-FFF2-40B4-BE49-F238E27FC236}">
                <a16:creationId xmlns:a16="http://schemas.microsoft.com/office/drawing/2014/main" id="{1BE69183-2BA8-CDB1-1BED-5368572355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000" y="1629000"/>
            <a:ext cx="10800000" cy="3600000"/>
          </a:xfrm>
          <a:prstGeom prst="rect">
            <a:avLst/>
          </a:prstGeom>
        </p:spPr>
      </p:pic>
      <p:pic>
        <p:nvPicPr>
          <p:cNvPr id="2" name="Grafik 1" descr="Ein Bild, das Screenshot, Grafiksoftware, Multimedia-Software, Schaltung enthält.&#10;&#10;Automatisch generierte Beschreibung">
            <a:extLst>
              <a:ext uri="{FF2B5EF4-FFF2-40B4-BE49-F238E27FC236}">
                <a16:creationId xmlns:a16="http://schemas.microsoft.com/office/drawing/2014/main" id="{D74DBD1F-CE47-889F-D013-A90493E497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7293"/>
          <a:stretch/>
        </p:blipFill>
        <p:spPr>
          <a:xfrm>
            <a:off x="696000" y="1629000"/>
            <a:ext cx="3532400" cy="3600000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pic>
        <p:nvPicPr>
          <p:cNvPr id="4" name="Grafik 3" descr="Ein Bild, das Screenshot, Grafiksoftware, Multimedia-Software, Schaltung enthält.&#10;&#10;Automatisch generierte Beschreibung">
            <a:extLst>
              <a:ext uri="{FF2B5EF4-FFF2-40B4-BE49-F238E27FC236}">
                <a16:creationId xmlns:a16="http://schemas.microsoft.com/office/drawing/2014/main" id="{372E05E0-648B-819C-7B4A-BF92445DC4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4514"/>
          <a:stretch/>
        </p:blipFill>
        <p:spPr>
          <a:xfrm>
            <a:off x="7663542" y="1629000"/>
            <a:ext cx="3832457" cy="3600000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6A3C179-A5CA-7A20-2F9A-7281DCCD90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Stuttgart</a:t>
            </a:r>
            <a:endParaRPr lang="de-DE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8EFC7428-01D4-0455-0BAE-ADF27C3FEF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Marc Sauter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4A02D1D-C160-14B9-F9F6-A34ED49514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dirty="0"/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493241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FE033B-7BD8-9AB4-3311-CBF4087DFE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el 1">
            <a:extLst>
              <a:ext uri="{FF2B5EF4-FFF2-40B4-BE49-F238E27FC236}">
                <a16:creationId xmlns:a16="http://schemas.microsoft.com/office/drawing/2014/main" id="{5C01A3EF-96B0-F0FB-892C-F337E0EDD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800" y="0"/>
            <a:ext cx="10515600" cy="1325563"/>
          </a:xfrm>
        </p:spPr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Experimental </a:t>
            </a:r>
            <a:r>
              <a:rPr lang="de-DE" dirty="0" err="1">
                <a:solidFill>
                  <a:schemeClr val="bg1"/>
                </a:solidFill>
              </a:rPr>
              <a:t>use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DF71E6AD-E9C7-09CF-115D-FE63CD2F3639}"/>
              </a:ext>
            </a:extLst>
          </p:cNvPr>
          <p:cNvSpPr/>
          <p:nvPr/>
        </p:nvSpPr>
        <p:spPr>
          <a:xfrm>
            <a:off x="304400" y="932875"/>
            <a:ext cx="3924000" cy="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" name="Grafik 2" descr="Ein Bild, das Screenshot, Grafiksoftware, Multimedia-Software, Schaltung enthält.&#10;&#10;Automatisch generierte Beschreibung">
            <a:extLst>
              <a:ext uri="{FF2B5EF4-FFF2-40B4-BE49-F238E27FC236}">
                <a16:creationId xmlns:a16="http://schemas.microsoft.com/office/drawing/2014/main" id="{C2DCB9FF-9156-5D27-F8EF-5022D58BE4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000" y="1629000"/>
            <a:ext cx="10800000" cy="3600000"/>
          </a:xfrm>
          <a:prstGeom prst="rect">
            <a:avLst/>
          </a:prstGeom>
        </p:spPr>
      </p:pic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063E8983-7913-1828-5519-FC3A8916E2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Stuttgart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84346EC-48BC-A9A2-A895-6999D2E757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Marc Sauter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2ABBFB3-6011-8CE2-0544-9E579AA15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dirty="0"/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3416352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EAC52A-8469-B662-3CF5-B18EFDA3DB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el 1">
            <a:extLst>
              <a:ext uri="{FF2B5EF4-FFF2-40B4-BE49-F238E27FC236}">
                <a16:creationId xmlns:a16="http://schemas.microsoft.com/office/drawing/2014/main" id="{7E422F85-CED1-4BCA-6343-6155FFE671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800" y="0"/>
            <a:ext cx="10515600" cy="1325563"/>
          </a:xfrm>
        </p:spPr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Experimental </a:t>
            </a:r>
            <a:r>
              <a:rPr lang="de-DE" dirty="0" err="1">
                <a:solidFill>
                  <a:schemeClr val="bg1"/>
                </a:solidFill>
              </a:rPr>
              <a:t>use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6F9B612F-BBC3-17C8-1DF6-EF2CCEF956EA}"/>
              </a:ext>
            </a:extLst>
          </p:cNvPr>
          <p:cNvSpPr/>
          <p:nvPr/>
        </p:nvSpPr>
        <p:spPr>
          <a:xfrm>
            <a:off x="304400" y="932875"/>
            <a:ext cx="3924000" cy="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" name="Grafik 2" descr="Ein Bild, das Screenshot, Grafiksoftware, Multimedia-Software, Schaltung enthält.&#10;&#10;Automatisch generierte Beschreibung">
            <a:extLst>
              <a:ext uri="{FF2B5EF4-FFF2-40B4-BE49-F238E27FC236}">
                <a16:creationId xmlns:a16="http://schemas.microsoft.com/office/drawing/2014/main" id="{2D79DB0C-6912-E5DC-543C-A16F3CE954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000" y="1629000"/>
            <a:ext cx="10800000" cy="3600000"/>
          </a:xfrm>
          <a:prstGeom prst="rect">
            <a:avLst/>
          </a:prstGeom>
        </p:spPr>
      </p:pic>
      <p:pic>
        <p:nvPicPr>
          <p:cNvPr id="2" name="Grafik 1" descr="Ein Bild, das Screenshot, Grafiksoftware, Multimedia-Software, Schaltung enthält.&#10;&#10;Automatisch generierte Beschreibung">
            <a:extLst>
              <a:ext uri="{FF2B5EF4-FFF2-40B4-BE49-F238E27FC236}">
                <a16:creationId xmlns:a16="http://schemas.microsoft.com/office/drawing/2014/main" id="{45A46A95-9A9E-AF63-AC08-5353593784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707" t="7576" r="35487"/>
          <a:stretch/>
        </p:blipFill>
        <p:spPr>
          <a:xfrm>
            <a:off x="4228400" y="1901750"/>
            <a:ext cx="3435143" cy="3327250"/>
          </a:xfrm>
          <a:prstGeom prst="rect">
            <a:avLst/>
          </a:prstGeom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</p:pic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7DAF1D00-EF6C-7AE3-7E37-B60623F022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Stuttgart</a:t>
            </a:r>
            <a:endParaRPr lang="de-DE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65EB422-8C5C-1A99-E97F-612AEFA7F4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Marc Sauter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98D293C-3BC5-FB31-9B5B-F9317F21C7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dirty="0"/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2487182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7EF923-D1B3-2740-E714-859BA79078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el 1">
            <a:extLst>
              <a:ext uri="{FF2B5EF4-FFF2-40B4-BE49-F238E27FC236}">
                <a16:creationId xmlns:a16="http://schemas.microsoft.com/office/drawing/2014/main" id="{4F848A8D-208E-A95B-024E-728A8367E9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800" y="0"/>
            <a:ext cx="10515600" cy="1325563"/>
          </a:xfrm>
        </p:spPr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Experimental </a:t>
            </a:r>
            <a:r>
              <a:rPr lang="de-DE" dirty="0" err="1">
                <a:solidFill>
                  <a:schemeClr val="bg1"/>
                </a:solidFill>
              </a:rPr>
              <a:t>use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5971B5C3-FA16-7306-B906-47A949BA7CC3}"/>
              </a:ext>
            </a:extLst>
          </p:cNvPr>
          <p:cNvSpPr/>
          <p:nvPr/>
        </p:nvSpPr>
        <p:spPr>
          <a:xfrm>
            <a:off x="304400" y="932875"/>
            <a:ext cx="3924000" cy="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" name="Grafik 2" descr="Ein Bild, das Screenshot, Grafiksoftware, Multimedia-Software, Schaltung enthält.&#10;&#10;Automatisch generierte Beschreibung">
            <a:extLst>
              <a:ext uri="{FF2B5EF4-FFF2-40B4-BE49-F238E27FC236}">
                <a16:creationId xmlns:a16="http://schemas.microsoft.com/office/drawing/2014/main" id="{333F5C4B-EB2B-6C75-F820-7EF29C0350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000" y="1629000"/>
            <a:ext cx="10800000" cy="3600000"/>
          </a:xfrm>
          <a:prstGeom prst="rect">
            <a:avLst/>
          </a:prstGeom>
        </p:spPr>
      </p:pic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F8354658-5154-6F89-ED04-761ABA5EE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Stuttgart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45C602B-9A16-BB1D-0FE6-585E1C8136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Marc Sauter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9EF5A59-4C1A-DC89-2FF5-8014C5819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dirty="0"/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156883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7EF923-D1B3-2740-E714-859BA79078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el 1">
            <a:extLst>
              <a:ext uri="{FF2B5EF4-FFF2-40B4-BE49-F238E27FC236}">
                <a16:creationId xmlns:a16="http://schemas.microsoft.com/office/drawing/2014/main" id="{4F848A8D-208E-A95B-024E-728A8367E9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800" y="0"/>
            <a:ext cx="10515600" cy="1325563"/>
          </a:xfrm>
        </p:spPr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Experimental </a:t>
            </a:r>
            <a:r>
              <a:rPr lang="de-DE" dirty="0" err="1">
                <a:solidFill>
                  <a:schemeClr val="bg1"/>
                </a:solidFill>
              </a:rPr>
              <a:t>use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5971B5C3-FA16-7306-B906-47A949BA7CC3}"/>
              </a:ext>
            </a:extLst>
          </p:cNvPr>
          <p:cNvSpPr/>
          <p:nvPr/>
        </p:nvSpPr>
        <p:spPr>
          <a:xfrm>
            <a:off x="304400" y="932875"/>
            <a:ext cx="3924000" cy="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" name="Grafik 2" descr="Ein Bild, das Screenshot, Grafiksoftware, Multimedia-Software, Schaltung enthält.&#10;&#10;Automatisch generierte Beschreibung">
            <a:extLst>
              <a:ext uri="{FF2B5EF4-FFF2-40B4-BE49-F238E27FC236}">
                <a16:creationId xmlns:a16="http://schemas.microsoft.com/office/drawing/2014/main" id="{333F5C4B-EB2B-6C75-F820-7EF29C0350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000" y="1629000"/>
            <a:ext cx="10800000" cy="3600000"/>
          </a:xfrm>
          <a:prstGeom prst="rect">
            <a:avLst/>
          </a:prstGeom>
        </p:spPr>
      </p:pic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F8354658-5154-6F89-ED04-761ABA5EE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Stuttgart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45C602B-9A16-BB1D-0FE6-585E1C8136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Marc Sauter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9EF5A59-4C1A-DC89-2FF5-8014C5819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dirty="0"/>
              <a:t>7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B8479E11-B5BD-AD58-7FF2-9F5786F93022}"/>
              </a:ext>
            </a:extLst>
          </p:cNvPr>
          <p:cNvSpPr txBox="1"/>
          <p:nvPr/>
        </p:nvSpPr>
        <p:spPr>
          <a:xfrm>
            <a:off x="8153400" y="5229000"/>
            <a:ext cx="29661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 Loss </a:t>
            </a:r>
            <a:r>
              <a:rPr lang="de-DE" dirty="0" err="1">
                <a:solidFill>
                  <a:schemeClr val="bg1"/>
                </a:solidFill>
                <a:sym typeface="Wingdings" panose="05000000000000000000" pitchFamily="2" charset="2"/>
              </a:rPr>
              <a:t>function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 </a:t>
            </a:r>
            <a:r>
              <a:rPr lang="de-DE" dirty="0" err="1">
                <a:solidFill>
                  <a:schemeClr val="bg1"/>
                </a:solidFill>
                <a:sym typeface="Wingdings" panose="05000000000000000000" pitchFamily="2" charset="2"/>
              </a:rPr>
              <a:t>leads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 </a:t>
            </a:r>
            <a:r>
              <a:rPr lang="de-DE" dirty="0" err="1">
                <a:solidFill>
                  <a:schemeClr val="bg1"/>
                </a:solidFill>
                <a:sym typeface="Wingdings" panose="05000000000000000000" pitchFamily="2" charset="2"/>
              </a:rPr>
              <a:t>to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 a </a:t>
            </a:r>
            <a:r>
              <a:rPr lang="de-DE" dirty="0" err="1">
                <a:solidFill>
                  <a:schemeClr val="bg1"/>
                </a:solidFill>
                <a:sym typeface="Wingdings" panose="05000000000000000000" pitchFamily="2" charset="2"/>
              </a:rPr>
              <a:t>constant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 </a:t>
            </a:r>
            <a:r>
              <a:rPr lang="de-DE" dirty="0" err="1">
                <a:solidFill>
                  <a:schemeClr val="bg1"/>
                </a:solidFill>
                <a:sym typeface="Wingdings" panose="05000000000000000000" pitchFamily="2" charset="2"/>
              </a:rPr>
              <a:t>offset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 in </a:t>
            </a:r>
            <a:r>
              <a:rPr lang="de-DE" dirty="0" err="1">
                <a:solidFill>
                  <a:schemeClr val="bg1"/>
                </a:solidFill>
                <a:sym typeface="Wingdings" panose="05000000000000000000" pitchFamily="2" charset="2"/>
              </a:rPr>
              <a:t>entropy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. </a:t>
            </a:r>
            <a:r>
              <a:rPr lang="de-DE" dirty="0" err="1">
                <a:solidFill>
                  <a:schemeClr val="bg1"/>
                </a:solidFill>
                <a:sym typeface="Wingdings" panose="05000000000000000000" pitchFamily="2" charset="2"/>
              </a:rPr>
              <a:t>It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 </a:t>
            </a:r>
            <a:r>
              <a:rPr lang="de-DE" dirty="0" err="1">
                <a:solidFill>
                  <a:schemeClr val="bg1"/>
                </a:solidFill>
                <a:sym typeface="Wingdings" panose="05000000000000000000" pitchFamily="2" charset="2"/>
              </a:rPr>
              <a:t>disregards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 </a:t>
            </a:r>
            <a:r>
              <a:rPr lang="de-DE" dirty="0" err="1">
                <a:solidFill>
                  <a:schemeClr val="bg1"/>
                </a:solidFill>
                <a:sym typeface="Wingdings" panose="05000000000000000000" pitchFamily="2" charset="2"/>
              </a:rPr>
              <a:t>correlations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.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F2FBAF93-600C-0BE8-9F90-D4260F2B37B2}"/>
              </a:ext>
            </a:extLst>
          </p:cNvPr>
          <p:cNvSpPr txBox="1"/>
          <p:nvPr/>
        </p:nvSpPr>
        <p:spPr>
          <a:xfrm>
            <a:off x="1262270" y="5229000"/>
            <a:ext cx="29661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 Loss </a:t>
            </a:r>
            <a:r>
              <a:rPr lang="de-DE" dirty="0" err="1">
                <a:solidFill>
                  <a:schemeClr val="bg1"/>
                </a:solidFill>
                <a:sym typeface="Wingdings" panose="05000000000000000000" pitchFamily="2" charset="2"/>
              </a:rPr>
              <a:t>function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 </a:t>
            </a:r>
            <a:r>
              <a:rPr lang="de-DE" dirty="0" err="1">
                <a:solidFill>
                  <a:schemeClr val="bg1"/>
                </a:solidFill>
                <a:sym typeface="Wingdings" panose="05000000000000000000" pitchFamily="2" charset="2"/>
              </a:rPr>
              <a:t>leads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 </a:t>
            </a:r>
            <a:r>
              <a:rPr lang="de-DE" dirty="0" err="1">
                <a:solidFill>
                  <a:schemeClr val="bg1"/>
                </a:solidFill>
                <a:sym typeface="Wingdings" panose="05000000000000000000" pitchFamily="2" charset="2"/>
              </a:rPr>
              <a:t>to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 a </a:t>
            </a:r>
            <a:r>
              <a:rPr lang="de-DE" dirty="0" err="1">
                <a:solidFill>
                  <a:schemeClr val="bg1"/>
                </a:solidFill>
                <a:sym typeface="Wingdings" panose="05000000000000000000" pitchFamily="2" charset="2"/>
              </a:rPr>
              <a:t>constant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 </a:t>
            </a:r>
            <a:r>
              <a:rPr lang="de-DE" dirty="0" err="1">
                <a:solidFill>
                  <a:schemeClr val="bg1"/>
                </a:solidFill>
                <a:sym typeface="Wingdings" panose="05000000000000000000" pitchFamily="2" charset="2"/>
              </a:rPr>
              <a:t>offset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 in </a:t>
            </a:r>
            <a:r>
              <a:rPr lang="de-DE" dirty="0" err="1">
                <a:solidFill>
                  <a:schemeClr val="bg1"/>
                </a:solidFill>
                <a:sym typeface="Wingdings" panose="05000000000000000000" pitchFamily="2" charset="2"/>
              </a:rPr>
              <a:t>entropy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. </a:t>
            </a:r>
            <a:r>
              <a:rPr lang="de-DE" dirty="0" err="1">
                <a:solidFill>
                  <a:schemeClr val="bg1"/>
                </a:solidFill>
                <a:sym typeface="Wingdings" panose="05000000000000000000" pitchFamily="2" charset="2"/>
              </a:rPr>
              <a:t>It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 </a:t>
            </a:r>
            <a:r>
              <a:rPr lang="de-DE" dirty="0" err="1">
                <a:solidFill>
                  <a:schemeClr val="bg1"/>
                </a:solidFill>
                <a:sym typeface="Wingdings" panose="05000000000000000000" pitchFamily="2" charset="2"/>
              </a:rPr>
              <a:t>disregards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 </a:t>
            </a:r>
            <a:r>
              <a:rPr lang="de-DE" dirty="0" err="1">
                <a:solidFill>
                  <a:schemeClr val="bg1"/>
                </a:solidFill>
                <a:sym typeface="Wingdings" panose="05000000000000000000" pitchFamily="2" charset="2"/>
              </a:rPr>
              <a:t>correlations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59987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7EF923-D1B3-2740-E714-859BA79078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el 1">
            <a:extLst>
              <a:ext uri="{FF2B5EF4-FFF2-40B4-BE49-F238E27FC236}">
                <a16:creationId xmlns:a16="http://schemas.microsoft.com/office/drawing/2014/main" id="{4F848A8D-208E-A95B-024E-728A8367E9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800" y="0"/>
            <a:ext cx="10515600" cy="1325563"/>
          </a:xfrm>
        </p:spPr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Experimental </a:t>
            </a:r>
            <a:r>
              <a:rPr lang="de-DE" dirty="0" err="1">
                <a:solidFill>
                  <a:schemeClr val="bg1"/>
                </a:solidFill>
              </a:rPr>
              <a:t>use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5971B5C3-FA16-7306-B906-47A949BA7CC3}"/>
              </a:ext>
            </a:extLst>
          </p:cNvPr>
          <p:cNvSpPr/>
          <p:nvPr/>
        </p:nvSpPr>
        <p:spPr>
          <a:xfrm>
            <a:off x="304400" y="932875"/>
            <a:ext cx="3924000" cy="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" name="Grafik 2" descr="Ein Bild, das Screenshot, Grafiksoftware, Multimedia-Software, Schaltung enthält.&#10;&#10;Automatisch generierte Beschreibung">
            <a:extLst>
              <a:ext uri="{FF2B5EF4-FFF2-40B4-BE49-F238E27FC236}">
                <a16:creationId xmlns:a16="http://schemas.microsoft.com/office/drawing/2014/main" id="{333F5C4B-EB2B-6C75-F820-7EF29C0350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000" y="1629000"/>
            <a:ext cx="10800000" cy="3600000"/>
          </a:xfrm>
          <a:prstGeom prst="rect">
            <a:avLst/>
          </a:prstGeom>
        </p:spPr>
      </p:pic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F8354658-5154-6F89-ED04-761ABA5EE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Stuttgart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45C602B-9A16-BB1D-0FE6-585E1C8136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Marc Sauter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9EF5A59-4C1A-DC89-2FF5-8014C5819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dirty="0"/>
              <a:t>7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B8479E11-B5BD-AD58-7FF2-9F5786F93022}"/>
              </a:ext>
            </a:extLst>
          </p:cNvPr>
          <p:cNvSpPr txBox="1"/>
          <p:nvPr/>
        </p:nvSpPr>
        <p:spPr>
          <a:xfrm>
            <a:off x="4612935" y="5229000"/>
            <a:ext cx="29661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 Loss </a:t>
            </a:r>
            <a:r>
              <a:rPr lang="de-DE" dirty="0" err="1">
                <a:solidFill>
                  <a:schemeClr val="bg1"/>
                </a:solidFill>
                <a:sym typeface="Wingdings" panose="05000000000000000000" pitchFamily="2" charset="2"/>
              </a:rPr>
              <a:t>function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 </a:t>
            </a:r>
            <a:r>
              <a:rPr lang="de-DE" dirty="0" err="1">
                <a:solidFill>
                  <a:schemeClr val="bg1"/>
                </a:solidFill>
                <a:sym typeface="Wingdings" panose="05000000000000000000" pitchFamily="2" charset="2"/>
              </a:rPr>
              <a:t>raises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 </a:t>
            </a:r>
            <a:r>
              <a:rPr lang="de-DE" dirty="0" err="1">
                <a:solidFill>
                  <a:schemeClr val="bg1"/>
                </a:solidFill>
                <a:sym typeface="Wingdings" panose="05000000000000000000" pitchFamily="2" charset="2"/>
              </a:rPr>
              <a:t>correlation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 in </a:t>
            </a:r>
            <a:r>
              <a:rPr lang="de-DE" dirty="0" err="1">
                <a:solidFill>
                  <a:schemeClr val="bg1"/>
                </a:solidFill>
                <a:sym typeface="Wingdings" panose="05000000000000000000" pitchFamily="2" charset="2"/>
              </a:rPr>
              <a:t>the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 network </a:t>
            </a:r>
            <a:r>
              <a:rPr lang="de-DE" dirty="0" err="1">
                <a:solidFill>
                  <a:schemeClr val="bg1"/>
                </a:solidFill>
                <a:sym typeface="Wingdings" panose="05000000000000000000" pitchFamily="2" charset="2"/>
              </a:rPr>
              <a:t>during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 </a:t>
            </a:r>
            <a:r>
              <a:rPr lang="de-DE" dirty="0" err="1">
                <a:solidFill>
                  <a:schemeClr val="bg1"/>
                </a:solidFill>
                <a:sym typeface="Wingdings" panose="05000000000000000000" pitchFamily="2" charset="2"/>
              </a:rPr>
              <a:t>training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.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65F496F3-B412-2CC9-A2EC-4AE7C1A43674}"/>
              </a:ext>
            </a:extLst>
          </p:cNvPr>
          <p:cNvSpPr txBox="1"/>
          <p:nvPr/>
        </p:nvSpPr>
        <p:spPr>
          <a:xfrm>
            <a:off x="8153400" y="5229000"/>
            <a:ext cx="29661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 Loss </a:t>
            </a:r>
            <a:r>
              <a:rPr lang="de-DE" dirty="0" err="1">
                <a:solidFill>
                  <a:schemeClr val="bg1"/>
                </a:solidFill>
                <a:sym typeface="Wingdings" panose="05000000000000000000" pitchFamily="2" charset="2"/>
              </a:rPr>
              <a:t>function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 </a:t>
            </a:r>
            <a:r>
              <a:rPr lang="de-DE" dirty="0" err="1">
                <a:solidFill>
                  <a:schemeClr val="bg1"/>
                </a:solidFill>
                <a:sym typeface="Wingdings" panose="05000000000000000000" pitchFamily="2" charset="2"/>
              </a:rPr>
              <a:t>leads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 </a:t>
            </a:r>
            <a:r>
              <a:rPr lang="de-DE" dirty="0" err="1">
                <a:solidFill>
                  <a:schemeClr val="bg1"/>
                </a:solidFill>
                <a:sym typeface="Wingdings" panose="05000000000000000000" pitchFamily="2" charset="2"/>
              </a:rPr>
              <a:t>to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 a </a:t>
            </a:r>
            <a:r>
              <a:rPr lang="de-DE" dirty="0" err="1">
                <a:solidFill>
                  <a:schemeClr val="bg1"/>
                </a:solidFill>
                <a:sym typeface="Wingdings" panose="05000000000000000000" pitchFamily="2" charset="2"/>
              </a:rPr>
              <a:t>constant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 </a:t>
            </a:r>
            <a:r>
              <a:rPr lang="de-DE" dirty="0" err="1">
                <a:solidFill>
                  <a:schemeClr val="bg1"/>
                </a:solidFill>
                <a:sym typeface="Wingdings" panose="05000000000000000000" pitchFamily="2" charset="2"/>
              </a:rPr>
              <a:t>offset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 in </a:t>
            </a:r>
            <a:r>
              <a:rPr lang="de-DE" dirty="0" err="1">
                <a:solidFill>
                  <a:schemeClr val="bg1"/>
                </a:solidFill>
                <a:sym typeface="Wingdings" panose="05000000000000000000" pitchFamily="2" charset="2"/>
              </a:rPr>
              <a:t>entropy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. </a:t>
            </a:r>
            <a:r>
              <a:rPr lang="de-DE" dirty="0" err="1">
                <a:solidFill>
                  <a:schemeClr val="bg1"/>
                </a:solidFill>
                <a:sym typeface="Wingdings" panose="05000000000000000000" pitchFamily="2" charset="2"/>
              </a:rPr>
              <a:t>It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 </a:t>
            </a:r>
            <a:r>
              <a:rPr lang="de-DE" dirty="0" err="1">
                <a:solidFill>
                  <a:schemeClr val="bg1"/>
                </a:solidFill>
                <a:sym typeface="Wingdings" panose="05000000000000000000" pitchFamily="2" charset="2"/>
              </a:rPr>
              <a:t>disregards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 </a:t>
            </a:r>
            <a:r>
              <a:rPr lang="de-DE" dirty="0" err="1">
                <a:solidFill>
                  <a:schemeClr val="bg1"/>
                </a:solidFill>
                <a:sym typeface="Wingdings" panose="05000000000000000000" pitchFamily="2" charset="2"/>
              </a:rPr>
              <a:t>correlations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.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3BF8B73C-A26F-BECD-8CBB-CCEE9AA81880}"/>
              </a:ext>
            </a:extLst>
          </p:cNvPr>
          <p:cNvSpPr txBox="1"/>
          <p:nvPr/>
        </p:nvSpPr>
        <p:spPr>
          <a:xfrm>
            <a:off x="1262270" y="5229000"/>
            <a:ext cx="29661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 Loss </a:t>
            </a:r>
            <a:r>
              <a:rPr lang="de-DE" dirty="0" err="1">
                <a:solidFill>
                  <a:schemeClr val="bg1"/>
                </a:solidFill>
                <a:sym typeface="Wingdings" panose="05000000000000000000" pitchFamily="2" charset="2"/>
              </a:rPr>
              <a:t>function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 </a:t>
            </a:r>
            <a:r>
              <a:rPr lang="de-DE" dirty="0" err="1">
                <a:solidFill>
                  <a:schemeClr val="bg1"/>
                </a:solidFill>
                <a:sym typeface="Wingdings" panose="05000000000000000000" pitchFamily="2" charset="2"/>
              </a:rPr>
              <a:t>leads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 </a:t>
            </a:r>
            <a:r>
              <a:rPr lang="de-DE" dirty="0" err="1">
                <a:solidFill>
                  <a:schemeClr val="bg1"/>
                </a:solidFill>
                <a:sym typeface="Wingdings" panose="05000000000000000000" pitchFamily="2" charset="2"/>
              </a:rPr>
              <a:t>to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 a </a:t>
            </a:r>
            <a:r>
              <a:rPr lang="de-DE" dirty="0" err="1">
                <a:solidFill>
                  <a:schemeClr val="bg1"/>
                </a:solidFill>
                <a:sym typeface="Wingdings" panose="05000000000000000000" pitchFamily="2" charset="2"/>
              </a:rPr>
              <a:t>constant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 </a:t>
            </a:r>
            <a:r>
              <a:rPr lang="de-DE" dirty="0" err="1">
                <a:solidFill>
                  <a:schemeClr val="bg1"/>
                </a:solidFill>
                <a:sym typeface="Wingdings" panose="05000000000000000000" pitchFamily="2" charset="2"/>
              </a:rPr>
              <a:t>offset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 in </a:t>
            </a:r>
            <a:r>
              <a:rPr lang="de-DE" dirty="0" err="1">
                <a:solidFill>
                  <a:schemeClr val="bg1"/>
                </a:solidFill>
                <a:sym typeface="Wingdings" panose="05000000000000000000" pitchFamily="2" charset="2"/>
              </a:rPr>
              <a:t>entropy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. </a:t>
            </a:r>
            <a:r>
              <a:rPr lang="de-DE" dirty="0" err="1">
                <a:solidFill>
                  <a:schemeClr val="bg1"/>
                </a:solidFill>
                <a:sym typeface="Wingdings" panose="05000000000000000000" pitchFamily="2" charset="2"/>
              </a:rPr>
              <a:t>It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 </a:t>
            </a:r>
            <a:r>
              <a:rPr lang="de-DE" dirty="0" err="1">
                <a:solidFill>
                  <a:schemeClr val="bg1"/>
                </a:solidFill>
                <a:sym typeface="Wingdings" panose="05000000000000000000" pitchFamily="2" charset="2"/>
              </a:rPr>
              <a:t>disregards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 </a:t>
            </a:r>
            <a:r>
              <a:rPr lang="de-DE" dirty="0" err="1">
                <a:solidFill>
                  <a:schemeClr val="bg1"/>
                </a:solidFill>
                <a:sym typeface="Wingdings" panose="05000000000000000000" pitchFamily="2" charset="2"/>
              </a:rPr>
              <a:t>correlations</a:t>
            </a:r>
            <a:r>
              <a:rPr lang="de-DE" dirty="0">
                <a:solidFill>
                  <a:schemeClr val="bg1"/>
                </a:solidFill>
                <a:sym typeface="Wingdings" panose="05000000000000000000" pitchFamily="2" charset="2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911856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0A1456-EC96-8AFA-6F30-BDF8333A8F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el 1">
            <a:extLst>
              <a:ext uri="{FF2B5EF4-FFF2-40B4-BE49-F238E27FC236}">
                <a16:creationId xmlns:a16="http://schemas.microsoft.com/office/drawing/2014/main" id="{3E00E2CA-08B9-658E-8825-774A757EEF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800" y="0"/>
            <a:ext cx="10515600" cy="1325563"/>
          </a:xfrm>
        </p:spPr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Summary and Outlook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BEF82E0D-4F19-2310-B2E8-2B9D7C5F26DC}"/>
              </a:ext>
            </a:extLst>
          </p:cNvPr>
          <p:cNvSpPr/>
          <p:nvPr/>
        </p:nvSpPr>
        <p:spPr>
          <a:xfrm>
            <a:off x="304400" y="932875"/>
            <a:ext cx="5040000" cy="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CCB728C1-F397-0FEA-97A0-CE3970FC4C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Stuttgart</a:t>
            </a:r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57E6466A-EEAE-EDAE-39A2-BFB25676D9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Marc Sauter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9D46664-34AF-5F74-467F-4C32236721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2375544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AC6C5A-E6C3-BDA1-18EB-A69419FED2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1">
            <a:extLst>
              <a:ext uri="{FF2B5EF4-FFF2-40B4-BE49-F238E27FC236}">
                <a16:creationId xmlns:a16="http://schemas.microsoft.com/office/drawing/2014/main" id="{2CE60666-9195-8C1A-3BAC-77AE7DEBCF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800" y="0"/>
            <a:ext cx="10515600" cy="1325563"/>
          </a:xfrm>
        </p:spPr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Summary and Outlook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A0DFE6A1-C47D-8E62-9F61-0C5A2C1BFB10}"/>
              </a:ext>
            </a:extLst>
          </p:cNvPr>
          <p:cNvSpPr/>
          <p:nvPr/>
        </p:nvSpPr>
        <p:spPr>
          <a:xfrm>
            <a:off x="304400" y="932875"/>
            <a:ext cx="5040000" cy="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2BFE89FB-6A33-EC36-E1ED-AEFDE7BF5457}"/>
              </a:ext>
            </a:extLst>
          </p:cNvPr>
          <p:cNvGrpSpPr/>
          <p:nvPr/>
        </p:nvGrpSpPr>
        <p:grpSpPr>
          <a:xfrm>
            <a:off x="2370518" y="2687011"/>
            <a:ext cx="2967691" cy="1504377"/>
            <a:chOff x="1205746" y="1604176"/>
            <a:chExt cx="2967691" cy="1504377"/>
          </a:xfrm>
        </p:grpSpPr>
        <p:pic>
          <p:nvPicPr>
            <p:cNvPr id="14" name="Grafik 13" descr="Ein Bild, das Kreis, Screenshot, Reihe, Diagramm enthält.&#10;&#10;Automatisch generierte Beschreibung">
              <a:extLst>
                <a:ext uri="{FF2B5EF4-FFF2-40B4-BE49-F238E27FC236}">
                  <a16:creationId xmlns:a16="http://schemas.microsoft.com/office/drawing/2014/main" id="{05028082-EB2F-9E1A-1A8C-423892AB3F8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6307" y="2615592"/>
              <a:ext cx="1167130" cy="492961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5" name="Grafik 14" descr="Ein Bild, das Symbol, Design enthält.&#10;&#10;Automatisch generierte Beschreibung">
              <a:extLst>
                <a:ext uri="{FF2B5EF4-FFF2-40B4-BE49-F238E27FC236}">
                  <a16:creationId xmlns:a16="http://schemas.microsoft.com/office/drawing/2014/main" id="{8A41F6DE-DCC3-B83B-DDA6-7F0CF7CC4F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0043"/>
            <a:stretch/>
          </p:blipFill>
          <p:spPr>
            <a:xfrm>
              <a:off x="1205746" y="1725661"/>
              <a:ext cx="892703" cy="1325563"/>
            </a:xfrm>
            <a:prstGeom prst="rect">
              <a:avLst/>
            </a:prstGeom>
          </p:spPr>
        </p:pic>
        <p:pic>
          <p:nvPicPr>
            <p:cNvPr id="16" name="Grafik 15" descr="Ein Bild, das Grafiken, Symbol, Kreis, Logo enthält.&#10;&#10;Automatisch generierte Beschreibung">
              <a:extLst>
                <a:ext uri="{FF2B5EF4-FFF2-40B4-BE49-F238E27FC236}">
                  <a16:creationId xmlns:a16="http://schemas.microsoft.com/office/drawing/2014/main" id="{749CE9AD-1994-95F1-BF0D-B09FFD5FD5A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6307" y="1604176"/>
              <a:ext cx="396714" cy="537787"/>
            </a:xfrm>
            <a:prstGeom prst="rect">
              <a:avLst/>
            </a:prstGeom>
            <a:ln>
              <a:noFill/>
            </a:ln>
          </p:spPr>
        </p:pic>
        <p:cxnSp>
          <p:nvCxnSpPr>
            <p:cNvPr id="17" name="Gerader Verbinder 16">
              <a:extLst>
                <a:ext uri="{FF2B5EF4-FFF2-40B4-BE49-F238E27FC236}">
                  <a16:creationId xmlns:a16="http://schemas.microsoft.com/office/drawing/2014/main" id="{D5D04E91-F7FF-D5F4-F541-36908811D26B}"/>
                </a:ext>
              </a:extLst>
            </p:cNvPr>
            <p:cNvCxnSpPr>
              <a:stCxn id="16" idx="1"/>
              <a:endCxn id="15" idx="3"/>
            </p:cNvCxnSpPr>
            <p:nvPr/>
          </p:nvCxnSpPr>
          <p:spPr>
            <a:xfrm flipH="1">
              <a:off x="2098449" y="1873070"/>
              <a:ext cx="907858" cy="51537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r Verbinder 17">
              <a:extLst>
                <a:ext uri="{FF2B5EF4-FFF2-40B4-BE49-F238E27FC236}">
                  <a16:creationId xmlns:a16="http://schemas.microsoft.com/office/drawing/2014/main" id="{FE0B7091-40AB-D2FA-0723-5F6E1831A906}"/>
                </a:ext>
              </a:extLst>
            </p:cNvPr>
            <p:cNvCxnSpPr>
              <a:stCxn id="14" idx="1"/>
              <a:endCxn id="15" idx="3"/>
            </p:cNvCxnSpPr>
            <p:nvPr/>
          </p:nvCxnSpPr>
          <p:spPr>
            <a:xfrm flipH="1" flipV="1">
              <a:off x="2098449" y="2388443"/>
              <a:ext cx="907858" cy="47363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Rechteck 20">
            <a:extLst>
              <a:ext uri="{FF2B5EF4-FFF2-40B4-BE49-F238E27FC236}">
                <a16:creationId xmlns:a16="http://schemas.microsoft.com/office/drawing/2014/main" id="{07EFDB65-CCB9-A797-8B28-6222C8FD2418}"/>
              </a:ext>
            </a:extLst>
          </p:cNvPr>
          <p:cNvSpPr/>
          <p:nvPr/>
        </p:nvSpPr>
        <p:spPr>
          <a:xfrm>
            <a:off x="2144486" y="2426829"/>
            <a:ext cx="3418114" cy="2002971"/>
          </a:xfrm>
          <a:prstGeom prst="rect">
            <a:avLst/>
          </a:prstGeom>
          <a:noFill/>
          <a:ln w="31750">
            <a:solidFill>
              <a:srgbClr val="EA64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153932B9-E731-6092-1314-51E8C3CA556E}"/>
              </a:ext>
            </a:extLst>
          </p:cNvPr>
          <p:cNvSpPr txBox="1"/>
          <p:nvPr/>
        </p:nvSpPr>
        <p:spPr>
          <a:xfrm>
            <a:off x="2144485" y="4561114"/>
            <a:ext cx="34181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dirty="0">
                <a:solidFill>
                  <a:schemeClr val="bg1"/>
                </a:solidFill>
              </a:rPr>
              <a:t>New </a:t>
            </a:r>
            <a:r>
              <a:rPr lang="de-DE" sz="2000" dirty="0" err="1">
                <a:solidFill>
                  <a:schemeClr val="bg1"/>
                </a:solidFill>
              </a:rPr>
              <a:t>application</a:t>
            </a:r>
            <a:r>
              <a:rPr lang="de-DE" sz="2000" dirty="0">
                <a:solidFill>
                  <a:schemeClr val="bg1"/>
                </a:solidFill>
              </a:rPr>
              <a:t> </a:t>
            </a:r>
            <a:r>
              <a:rPr lang="de-DE" sz="2000" dirty="0" err="1">
                <a:solidFill>
                  <a:schemeClr val="bg1"/>
                </a:solidFill>
              </a:rPr>
              <a:t>of</a:t>
            </a:r>
            <a:r>
              <a:rPr lang="de-DE" sz="2000" dirty="0">
                <a:solidFill>
                  <a:schemeClr val="bg1"/>
                </a:solidFill>
              </a:rPr>
              <a:t> Fisher </a:t>
            </a:r>
            <a:r>
              <a:rPr lang="de-DE" sz="2000" dirty="0" err="1">
                <a:solidFill>
                  <a:schemeClr val="bg1"/>
                </a:solidFill>
              </a:rPr>
              <a:t>information</a:t>
            </a:r>
            <a:endParaRPr lang="de-DE" sz="2000" dirty="0">
              <a:solidFill>
                <a:schemeClr val="bg1"/>
              </a:solidFill>
            </a:endParaRP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93944D25-A798-5D69-C856-C0D54D58DD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Stuttgart</a:t>
            </a:r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0EDBFE14-1E75-C78B-CC8C-D938D1E642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Marc Sauter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B7E50F1-5B33-2EF1-6367-B927D904F2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2620188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2FEAB9-613B-214C-B62D-82889EC694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el 1">
            <a:extLst>
              <a:ext uri="{FF2B5EF4-FFF2-40B4-BE49-F238E27FC236}">
                <a16:creationId xmlns:a16="http://schemas.microsoft.com/office/drawing/2014/main" id="{441AB3FF-D288-48FF-ED5E-0FC610077F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800" y="0"/>
            <a:ext cx="11404600" cy="1325563"/>
          </a:xfrm>
        </p:spPr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Fisher Information </a:t>
            </a:r>
            <a:r>
              <a:rPr lang="de-DE" dirty="0" err="1">
                <a:solidFill>
                  <a:schemeClr val="bg1"/>
                </a:solidFill>
              </a:rPr>
              <a:t>for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Neural</a:t>
            </a:r>
            <a:r>
              <a:rPr lang="de-DE" dirty="0">
                <a:solidFill>
                  <a:schemeClr val="bg1"/>
                </a:solidFill>
              </a:rPr>
              <a:t> Networks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146A5F51-D6B4-C6FF-6E12-C632F2189994}"/>
              </a:ext>
            </a:extLst>
          </p:cNvPr>
          <p:cNvSpPr/>
          <p:nvPr/>
        </p:nvSpPr>
        <p:spPr>
          <a:xfrm>
            <a:off x="304400" y="932875"/>
            <a:ext cx="8748000" cy="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6A79EC40-101C-82CA-0728-5C61F15A60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4231" y="1901750"/>
            <a:ext cx="3092436" cy="2626545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26B20B2F-21E3-27F4-5BA0-011A2DA6292C}"/>
              </a:ext>
            </a:extLst>
          </p:cNvPr>
          <p:cNvSpPr txBox="1"/>
          <p:nvPr/>
        </p:nvSpPr>
        <p:spPr>
          <a:xfrm>
            <a:off x="2660287" y="1440085"/>
            <a:ext cx="12403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>
                <a:solidFill>
                  <a:schemeClr val="bg1"/>
                </a:solidFill>
              </a:rPr>
              <a:t>Dataset</a:t>
            </a:r>
            <a:endParaRPr lang="de-DE" sz="2000" dirty="0">
              <a:solidFill>
                <a:schemeClr val="bg1"/>
              </a:solidFill>
            </a:endParaRP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E8A71BA6-DEAA-EE6E-FA61-5738FC1DE0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Stuttgart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4B70745-B38F-707B-91FF-450D103A1E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Marc Sauter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4830F57-C0AE-DE5A-05E4-CBE386A37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8024812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Word"/>
      </p:transition>
    </mc:Choice>
    <mc:Fallback xmlns="">
      <p:transition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DEE423-F942-111E-B245-FFFECD9C15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A08FD774-7716-E0AB-447B-988A84709436}"/>
              </a:ext>
            </a:extLst>
          </p:cNvPr>
          <p:cNvGrpSpPr/>
          <p:nvPr/>
        </p:nvGrpSpPr>
        <p:grpSpPr>
          <a:xfrm>
            <a:off x="2370518" y="2687011"/>
            <a:ext cx="2967691" cy="1504377"/>
            <a:chOff x="1205746" y="1604176"/>
            <a:chExt cx="2967691" cy="1504377"/>
          </a:xfrm>
        </p:grpSpPr>
        <p:pic>
          <p:nvPicPr>
            <p:cNvPr id="2" name="Grafik 1" descr="Ein Bild, das Kreis, Screenshot, Reihe, Diagramm enthält.&#10;&#10;Automatisch generierte Beschreibung">
              <a:extLst>
                <a:ext uri="{FF2B5EF4-FFF2-40B4-BE49-F238E27FC236}">
                  <a16:creationId xmlns:a16="http://schemas.microsoft.com/office/drawing/2014/main" id="{FACF1F18-670C-F397-A3D3-8AEBF0B45D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6307" y="2615592"/>
              <a:ext cx="1167130" cy="492961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" name="Grafik 3" descr="Ein Bild, das Symbol, Design enthält.&#10;&#10;Automatisch generierte Beschreibung">
              <a:extLst>
                <a:ext uri="{FF2B5EF4-FFF2-40B4-BE49-F238E27FC236}">
                  <a16:creationId xmlns:a16="http://schemas.microsoft.com/office/drawing/2014/main" id="{9549618A-6FF0-7D86-FA05-D63AC8E056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0043"/>
            <a:stretch/>
          </p:blipFill>
          <p:spPr>
            <a:xfrm>
              <a:off x="1205746" y="1725661"/>
              <a:ext cx="892703" cy="1325563"/>
            </a:xfrm>
            <a:prstGeom prst="rect">
              <a:avLst/>
            </a:prstGeom>
          </p:spPr>
        </p:pic>
        <p:pic>
          <p:nvPicPr>
            <p:cNvPr id="5" name="Grafik 4" descr="Ein Bild, das Grafiken, Symbol, Kreis, Logo enthält.&#10;&#10;Automatisch generierte Beschreibung">
              <a:extLst>
                <a:ext uri="{FF2B5EF4-FFF2-40B4-BE49-F238E27FC236}">
                  <a16:creationId xmlns:a16="http://schemas.microsoft.com/office/drawing/2014/main" id="{EA539D9C-D359-93DA-D996-DCD382160F6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06307" y="1604176"/>
              <a:ext cx="396714" cy="537787"/>
            </a:xfrm>
            <a:prstGeom prst="rect">
              <a:avLst/>
            </a:prstGeom>
            <a:ln>
              <a:noFill/>
            </a:ln>
          </p:spPr>
        </p:pic>
        <p:cxnSp>
          <p:nvCxnSpPr>
            <p:cNvPr id="7" name="Gerader Verbinder 6">
              <a:extLst>
                <a:ext uri="{FF2B5EF4-FFF2-40B4-BE49-F238E27FC236}">
                  <a16:creationId xmlns:a16="http://schemas.microsoft.com/office/drawing/2014/main" id="{F1A2BF54-2B6B-CC26-1CA3-0A8F662CB24E}"/>
                </a:ext>
              </a:extLst>
            </p:cNvPr>
            <p:cNvCxnSpPr>
              <a:stCxn id="5" idx="1"/>
              <a:endCxn id="4" idx="3"/>
            </p:cNvCxnSpPr>
            <p:nvPr/>
          </p:nvCxnSpPr>
          <p:spPr>
            <a:xfrm flipH="1">
              <a:off x="2098449" y="1873070"/>
              <a:ext cx="907858" cy="515373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Gerader Verbinder 8">
              <a:extLst>
                <a:ext uri="{FF2B5EF4-FFF2-40B4-BE49-F238E27FC236}">
                  <a16:creationId xmlns:a16="http://schemas.microsoft.com/office/drawing/2014/main" id="{D97D7920-D779-1A24-1643-CDB38CA68E0D}"/>
                </a:ext>
              </a:extLst>
            </p:cNvPr>
            <p:cNvCxnSpPr>
              <a:stCxn id="2" idx="1"/>
              <a:endCxn id="4" idx="3"/>
            </p:cNvCxnSpPr>
            <p:nvPr/>
          </p:nvCxnSpPr>
          <p:spPr>
            <a:xfrm flipH="1" flipV="1">
              <a:off x="2098449" y="2388443"/>
              <a:ext cx="907858" cy="47363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Rechteck 12">
            <a:extLst>
              <a:ext uri="{FF2B5EF4-FFF2-40B4-BE49-F238E27FC236}">
                <a16:creationId xmlns:a16="http://schemas.microsoft.com/office/drawing/2014/main" id="{F9AB0FC1-4C81-A823-290C-5E08A207C5CE}"/>
              </a:ext>
            </a:extLst>
          </p:cNvPr>
          <p:cNvSpPr/>
          <p:nvPr/>
        </p:nvSpPr>
        <p:spPr>
          <a:xfrm>
            <a:off x="2144486" y="2426829"/>
            <a:ext cx="3418114" cy="2002971"/>
          </a:xfrm>
          <a:prstGeom prst="rect">
            <a:avLst/>
          </a:prstGeom>
          <a:noFill/>
          <a:ln w="31750">
            <a:solidFill>
              <a:srgbClr val="EA64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737C9EC0-1189-9302-DDA8-E0004083B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800" y="0"/>
            <a:ext cx="10515600" cy="1325563"/>
          </a:xfrm>
        </p:spPr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Summary and Outlook</a:t>
            </a: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CCFACC65-2404-5803-AEB1-D00026A3B7D8}"/>
              </a:ext>
            </a:extLst>
          </p:cNvPr>
          <p:cNvSpPr/>
          <p:nvPr/>
        </p:nvSpPr>
        <p:spPr>
          <a:xfrm>
            <a:off x="304400" y="932875"/>
            <a:ext cx="5040000" cy="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Pfeil: nach rechts 2">
            <a:extLst>
              <a:ext uri="{FF2B5EF4-FFF2-40B4-BE49-F238E27FC236}">
                <a16:creationId xmlns:a16="http://schemas.microsoft.com/office/drawing/2014/main" id="{30225EA4-4E1D-AA3E-337E-8987D0278B9F}"/>
              </a:ext>
            </a:extLst>
          </p:cNvPr>
          <p:cNvSpPr/>
          <p:nvPr/>
        </p:nvSpPr>
        <p:spPr>
          <a:xfrm>
            <a:off x="6235181" y="3030405"/>
            <a:ext cx="1382486" cy="881743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FEA8B1D6-7EEB-B447-2191-75415570C452}"/>
              </a:ext>
            </a:extLst>
          </p:cNvPr>
          <p:cNvSpPr txBox="1"/>
          <p:nvPr/>
        </p:nvSpPr>
        <p:spPr>
          <a:xfrm>
            <a:off x="8198954" y="2428200"/>
            <a:ext cx="1622528" cy="2001600"/>
          </a:xfrm>
          <a:prstGeom prst="rect">
            <a:avLst/>
          </a:prstGeom>
          <a:noFill/>
          <a:ln w="31750">
            <a:solidFill>
              <a:srgbClr val="EA64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1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9EE45866-027A-9382-B12F-A9B3E0731727}"/>
              </a:ext>
            </a:extLst>
          </p:cNvPr>
          <p:cNvSpPr txBox="1"/>
          <p:nvPr/>
        </p:nvSpPr>
        <p:spPr>
          <a:xfrm>
            <a:off x="2144485" y="4561114"/>
            <a:ext cx="34181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dirty="0">
                <a:solidFill>
                  <a:schemeClr val="bg1"/>
                </a:solidFill>
              </a:rPr>
              <a:t>New </a:t>
            </a:r>
            <a:r>
              <a:rPr lang="de-DE" sz="2000" dirty="0" err="1">
                <a:solidFill>
                  <a:schemeClr val="bg1"/>
                </a:solidFill>
              </a:rPr>
              <a:t>application</a:t>
            </a:r>
            <a:r>
              <a:rPr lang="de-DE" sz="2000" dirty="0">
                <a:solidFill>
                  <a:schemeClr val="bg1"/>
                </a:solidFill>
              </a:rPr>
              <a:t> </a:t>
            </a:r>
            <a:r>
              <a:rPr lang="de-DE" sz="2000" dirty="0" err="1">
                <a:solidFill>
                  <a:schemeClr val="bg1"/>
                </a:solidFill>
              </a:rPr>
              <a:t>of</a:t>
            </a:r>
            <a:r>
              <a:rPr lang="de-DE" sz="2000" dirty="0">
                <a:solidFill>
                  <a:schemeClr val="bg1"/>
                </a:solidFill>
              </a:rPr>
              <a:t> Fisher </a:t>
            </a:r>
            <a:r>
              <a:rPr lang="de-DE" sz="2000" dirty="0" err="1">
                <a:solidFill>
                  <a:schemeClr val="bg1"/>
                </a:solidFill>
              </a:rPr>
              <a:t>information</a:t>
            </a:r>
            <a:endParaRPr lang="de-DE" sz="2000" dirty="0">
              <a:solidFill>
                <a:schemeClr val="bg1"/>
              </a:solidFill>
            </a:endParaRP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9E83B2B2-7BAF-65DB-ECD9-C599EEE61E1E}"/>
              </a:ext>
            </a:extLst>
          </p:cNvPr>
          <p:cNvSpPr txBox="1"/>
          <p:nvPr/>
        </p:nvSpPr>
        <p:spPr>
          <a:xfrm>
            <a:off x="8198954" y="4516774"/>
            <a:ext cx="16225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000" dirty="0">
                <a:solidFill>
                  <a:schemeClr val="bg1"/>
                </a:solidFill>
              </a:rPr>
              <a:t>New possible </a:t>
            </a:r>
            <a:r>
              <a:rPr lang="de-DE" sz="2000" dirty="0" err="1">
                <a:solidFill>
                  <a:schemeClr val="bg1"/>
                </a:solidFill>
              </a:rPr>
              <a:t>insights</a:t>
            </a:r>
            <a:endParaRPr lang="de-DE" sz="2000" dirty="0">
              <a:solidFill>
                <a:schemeClr val="bg1"/>
              </a:solidFill>
            </a:endParaRPr>
          </a:p>
        </p:txBody>
      </p:sp>
      <p:sp>
        <p:nvSpPr>
          <p:cNvPr id="15" name="Fußzeilenplatzhalter 14">
            <a:extLst>
              <a:ext uri="{FF2B5EF4-FFF2-40B4-BE49-F238E27FC236}">
                <a16:creationId xmlns:a16="http://schemas.microsoft.com/office/drawing/2014/main" id="{53ACFCAF-DAAB-A66A-3895-06D1DD9E4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Stuttgart</a:t>
            </a:r>
            <a:endParaRPr lang="de-DE" dirty="0"/>
          </a:p>
        </p:txBody>
      </p:sp>
      <p:sp>
        <p:nvSpPr>
          <p:cNvPr id="16" name="Datumsplatzhalter 15">
            <a:extLst>
              <a:ext uri="{FF2B5EF4-FFF2-40B4-BE49-F238E27FC236}">
                <a16:creationId xmlns:a16="http://schemas.microsoft.com/office/drawing/2014/main" id="{A113807B-0E9D-F999-91C3-0BA17798B5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Marc Sauter</a:t>
            </a:r>
            <a:endParaRPr lang="de-DE" dirty="0"/>
          </a:p>
        </p:txBody>
      </p:sp>
      <p:sp>
        <p:nvSpPr>
          <p:cNvPr id="17" name="Foliennummernplatzhalter 16">
            <a:extLst>
              <a:ext uri="{FF2B5EF4-FFF2-40B4-BE49-F238E27FC236}">
                <a16:creationId xmlns:a16="http://schemas.microsoft.com/office/drawing/2014/main" id="{C4BC4E5B-97A5-C2C7-E9B1-FB21B5959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1495206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E818F7-0D6E-74C8-C546-42977E4CF0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1">
            <a:extLst>
              <a:ext uri="{FF2B5EF4-FFF2-40B4-BE49-F238E27FC236}">
                <a16:creationId xmlns:a16="http://schemas.microsoft.com/office/drawing/2014/main" id="{B4EBB73D-BFF8-1A42-81E0-6F1E52632E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800" y="0"/>
            <a:ext cx="10515600" cy="1325563"/>
          </a:xfrm>
        </p:spPr>
        <p:txBody>
          <a:bodyPr/>
          <a:lstStyle/>
          <a:p>
            <a:r>
              <a:rPr lang="de-DE">
                <a:solidFill>
                  <a:schemeClr val="bg1"/>
                </a:solidFill>
              </a:rPr>
              <a:t>People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A02896C1-2C40-7A41-F7EA-4A7C88AB7ECA}"/>
              </a:ext>
            </a:extLst>
          </p:cNvPr>
          <p:cNvSpPr/>
          <p:nvPr/>
        </p:nvSpPr>
        <p:spPr>
          <a:xfrm>
            <a:off x="304400" y="932875"/>
            <a:ext cx="1476000" cy="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Fußzeilenplatzhalter 14">
            <a:extLst>
              <a:ext uri="{FF2B5EF4-FFF2-40B4-BE49-F238E27FC236}">
                <a16:creationId xmlns:a16="http://schemas.microsoft.com/office/drawing/2014/main" id="{8D3D33ED-779B-DEF2-81EB-5C36232791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Stuttgart</a:t>
            </a:r>
            <a:endParaRPr lang="de-DE" dirty="0"/>
          </a:p>
        </p:txBody>
      </p:sp>
      <p:sp>
        <p:nvSpPr>
          <p:cNvPr id="16" name="Datumsplatzhalter 15">
            <a:extLst>
              <a:ext uri="{FF2B5EF4-FFF2-40B4-BE49-F238E27FC236}">
                <a16:creationId xmlns:a16="http://schemas.microsoft.com/office/drawing/2014/main" id="{6A51E785-B872-7836-1F93-861B9B580B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Marc Sauter</a:t>
            </a:r>
            <a:endParaRPr lang="de-DE" dirty="0"/>
          </a:p>
        </p:txBody>
      </p:sp>
      <p:sp>
        <p:nvSpPr>
          <p:cNvPr id="17" name="Foliennummernplatzhalter 16">
            <a:extLst>
              <a:ext uri="{FF2B5EF4-FFF2-40B4-BE49-F238E27FC236}">
                <a16:creationId xmlns:a16="http://schemas.microsoft.com/office/drawing/2014/main" id="{F7632D90-7D84-5384-1B33-D8808EBD0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/>
              <a:t>9</a:t>
            </a:r>
            <a:endParaRPr lang="de-DE" dirty="0"/>
          </a:p>
        </p:txBody>
      </p: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9D625C27-CEBF-4B2A-31FE-FC5D365E0D33}"/>
              </a:ext>
            </a:extLst>
          </p:cNvPr>
          <p:cNvGrpSpPr/>
          <p:nvPr/>
        </p:nvGrpSpPr>
        <p:grpSpPr>
          <a:xfrm>
            <a:off x="750854" y="1987827"/>
            <a:ext cx="10704546" cy="2291204"/>
            <a:chOff x="726454" y="1018952"/>
            <a:chExt cx="10704546" cy="2291204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2B746785-E2C5-C4F9-BA63-9127F1EB791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407" t="7907" r="25169" b="16434"/>
            <a:stretch/>
          </p:blipFill>
          <p:spPr bwMode="auto">
            <a:xfrm>
              <a:off x="9271000" y="1144051"/>
              <a:ext cx="2160000" cy="2160000"/>
            </a:xfrm>
            <a:prstGeom prst="flowChartConnector">
              <a:avLst/>
            </a:prstGeom>
            <a:noFill/>
          </p:spPr>
        </p:pic>
        <p:pic>
          <p:nvPicPr>
            <p:cNvPr id="3076" name="Picture 4">
              <a:extLst>
                <a:ext uri="{FF2B5EF4-FFF2-40B4-BE49-F238E27FC236}">
                  <a16:creationId xmlns:a16="http://schemas.microsoft.com/office/drawing/2014/main" id="{B1DB3F05-719B-17E6-73B7-5C7A85BB184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658" r="27706" b="25818"/>
            <a:stretch/>
          </p:blipFill>
          <p:spPr bwMode="auto">
            <a:xfrm>
              <a:off x="6426200" y="1150156"/>
              <a:ext cx="2160000" cy="2160000"/>
            </a:xfrm>
            <a:prstGeom prst="flowChartConnector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8" name="Picture 6" descr="Profilfoto von Konstantin Nikolaou">
              <a:extLst>
                <a:ext uri="{FF2B5EF4-FFF2-40B4-BE49-F238E27FC236}">
                  <a16:creationId xmlns:a16="http://schemas.microsoft.com/office/drawing/2014/main" id="{2D87D7C5-CCF3-A991-85AA-DA8B4D91D6D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163" t="6304" r="10261" b="12120"/>
            <a:stretch/>
          </p:blipFill>
          <p:spPr bwMode="auto">
            <a:xfrm>
              <a:off x="3581400" y="1150156"/>
              <a:ext cx="2160000" cy="2160000"/>
            </a:xfrm>
            <a:prstGeom prst="ellips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84" name="Picture 12" descr="Sven Krippendorf">
              <a:extLst>
                <a:ext uri="{FF2B5EF4-FFF2-40B4-BE49-F238E27FC236}">
                  <a16:creationId xmlns:a16="http://schemas.microsoft.com/office/drawing/2014/main" id="{BC03F9B4-E38B-AF02-E118-53EF292947C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69" t="9385" r="5762" b="21784"/>
            <a:stretch/>
          </p:blipFill>
          <p:spPr bwMode="auto">
            <a:xfrm>
              <a:off x="726454" y="1018952"/>
              <a:ext cx="2285100" cy="2285100"/>
            </a:xfrm>
            <a:prstGeom prst="ellips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132413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056CF3-A639-1FB8-68B3-7186C70E50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el 1">
            <a:extLst>
              <a:ext uri="{FF2B5EF4-FFF2-40B4-BE49-F238E27FC236}">
                <a16:creationId xmlns:a16="http://schemas.microsoft.com/office/drawing/2014/main" id="{202BAB77-895B-52D5-7C5C-A9881F2F85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800" y="0"/>
            <a:ext cx="11176000" cy="1325563"/>
          </a:xfrm>
        </p:spPr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Fisher Information </a:t>
            </a:r>
            <a:r>
              <a:rPr lang="de-DE" dirty="0" err="1">
                <a:solidFill>
                  <a:schemeClr val="bg1"/>
                </a:solidFill>
              </a:rPr>
              <a:t>for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Neural</a:t>
            </a:r>
            <a:r>
              <a:rPr lang="de-DE" dirty="0">
                <a:solidFill>
                  <a:schemeClr val="bg1"/>
                </a:solidFill>
              </a:rPr>
              <a:t> Networks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F4528ADB-039B-D7F8-4C55-E5CA7A57449E}"/>
              </a:ext>
            </a:extLst>
          </p:cNvPr>
          <p:cNvSpPr/>
          <p:nvPr/>
        </p:nvSpPr>
        <p:spPr>
          <a:xfrm>
            <a:off x="304400" y="932875"/>
            <a:ext cx="8748000" cy="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" name="Grafik 3" descr="Ein Bild, das Kreis, Screenshot, Reihe, Diagramm enthält.&#10;&#10;Automatisch generierte Beschreibung">
            <a:extLst>
              <a:ext uri="{FF2B5EF4-FFF2-40B4-BE49-F238E27FC236}">
                <a16:creationId xmlns:a16="http://schemas.microsoft.com/office/drawing/2014/main" id="{0F601EE6-79B2-B0C8-E263-6E052D6156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7470" y="2304752"/>
            <a:ext cx="4310298" cy="1820543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C659CAF6-A752-8C6B-29ED-2658490509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4231" y="1901750"/>
            <a:ext cx="3092436" cy="2626545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8" name="Textfeld 17">
            <a:extLst>
              <a:ext uri="{FF2B5EF4-FFF2-40B4-BE49-F238E27FC236}">
                <a16:creationId xmlns:a16="http://schemas.microsoft.com/office/drawing/2014/main" id="{6188EE4B-E328-3F17-25E1-72C0142926FD}"/>
              </a:ext>
            </a:extLst>
          </p:cNvPr>
          <p:cNvSpPr txBox="1"/>
          <p:nvPr/>
        </p:nvSpPr>
        <p:spPr>
          <a:xfrm>
            <a:off x="2660287" y="1440085"/>
            <a:ext cx="12403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>
                <a:solidFill>
                  <a:schemeClr val="bg1"/>
                </a:solidFill>
              </a:rPr>
              <a:t>Dataset</a:t>
            </a:r>
            <a:endParaRPr lang="de-DE" sz="2000" dirty="0">
              <a:solidFill>
                <a:schemeClr val="bg1"/>
              </a:solidFill>
            </a:endParaRP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12D7EE52-E92D-E10B-5DF3-58D1C83FBC44}"/>
              </a:ext>
            </a:extLst>
          </p:cNvPr>
          <p:cNvSpPr txBox="1"/>
          <p:nvPr/>
        </p:nvSpPr>
        <p:spPr>
          <a:xfrm>
            <a:off x="7624537" y="1856378"/>
            <a:ext cx="1356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>
                <a:solidFill>
                  <a:schemeClr val="bg1"/>
                </a:solidFill>
              </a:rPr>
              <a:t>Network</a:t>
            </a:r>
            <a:endParaRPr lang="de-DE" sz="2000" dirty="0">
              <a:solidFill>
                <a:schemeClr val="bg1"/>
              </a:solidFill>
            </a:endParaRP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E480BB90-0CD3-CE56-65CB-7BE21FE7D1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Stuttgart</a:t>
            </a:r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6AA68269-B885-A6D7-D930-F4BC04FFAF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Marc Sauter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4B45373-73D1-0B84-2411-5C9631C236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1725049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Word"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F8A284-6369-A84D-C037-5B67316D0F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el 1">
            <a:extLst>
              <a:ext uri="{FF2B5EF4-FFF2-40B4-BE49-F238E27FC236}">
                <a16:creationId xmlns:a16="http://schemas.microsoft.com/office/drawing/2014/main" id="{0FC2F5D3-4488-67BB-FEB1-2B95A67954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800" y="0"/>
            <a:ext cx="11049000" cy="1325563"/>
          </a:xfrm>
        </p:spPr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Fisher Information </a:t>
            </a:r>
            <a:r>
              <a:rPr lang="de-DE" dirty="0" err="1">
                <a:solidFill>
                  <a:schemeClr val="bg1"/>
                </a:solidFill>
              </a:rPr>
              <a:t>for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Neural</a:t>
            </a:r>
            <a:r>
              <a:rPr lang="de-DE" dirty="0">
                <a:solidFill>
                  <a:schemeClr val="bg1"/>
                </a:solidFill>
              </a:rPr>
              <a:t> Networks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E50F62A8-1867-6EDC-4532-A528098058F2}"/>
              </a:ext>
            </a:extLst>
          </p:cNvPr>
          <p:cNvSpPr/>
          <p:nvPr/>
        </p:nvSpPr>
        <p:spPr>
          <a:xfrm>
            <a:off x="304400" y="932875"/>
            <a:ext cx="8748000" cy="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" name="Grafik 3" descr="Ein Bild, das Kreis, Screenshot, Reihe, Diagramm enthält.&#10;&#10;Automatisch generierte Beschreibung">
            <a:extLst>
              <a:ext uri="{FF2B5EF4-FFF2-40B4-BE49-F238E27FC236}">
                <a16:creationId xmlns:a16="http://schemas.microsoft.com/office/drawing/2014/main" id="{16BFF36F-F739-5F14-ACFF-4B042D309F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7470" y="2304752"/>
            <a:ext cx="4310298" cy="1820543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0AE1AC1D-8724-53F8-DB2B-94DF5EF6FE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4231" y="1901750"/>
            <a:ext cx="3092436" cy="2626545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9" name="Grafik 8" descr="Ein Bild, das Handschrift, Schrift, Text, Tafel enthält.&#10;&#10;Automatisch generierte Beschreibung">
            <a:extLst>
              <a:ext uri="{FF2B5EF4-FFF2-40B4-BE49-F238E27FC236}">
                <a16:creationId xmlns:a16="http://schemas.microsoft.com/office/drawing/2014/main" id="{ECB5AE36-A77E-E18F-F2B3-722DAC15FF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32101" y="5299201"/>
            <a:ext cx="3092436" cy="956839"/>
          </a:xfrm>
          <a:prstGeom prst="rect">
            <a:avLst/>
          </a:prstGeom>
        </p:spPr>
      </p:pic>
      <p:sp>
        <p:nvSpPr>
          <p:cNvPr id="18" name="Textfeld 17">
            <a:extLst>
              <a:ext uri="{FF2B5EF4-FFF2-40B4-BE49-F238E27FC236}">
                <a16:creationId xmlns:a16="http://schemas.microsoft.com/office/drawing/2014/main" id="{7F88EFA2-10E9-0B68-3DAE-5C814C9E5164}"/>
              </a:ext>
            </a:extLst>
          </p:cNvPr>
          <p:cNvSpPr txBox="1"/>
          <p:nvPr/>
        </p:nvSpPr>
        <p:spPr>
          <a:xfrm>
            <a:off x="2660287" y="1440085"/>
            <a:ext cx="12403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>
                <a:solidFill>
                  <a:schemeClr val="bg1"/>
                </a:solidFill>
              </a:rPr>
              <a:t>Dataset</a:t>
            </a:r>
            <a:endParaRPr lang="de-DE" sz="2000" dirty="0">
              <a:solidFill>
                <a:schemeClr val="bg1"/>
              </a:solidFill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60A0BB6D-49F0-CEAD-9770-D8587BFD3E0E}"/>
              </a:ext>
            </a:extLst>
          </p:cNvPr>
          <p:cNvSpPr txBox="1"/>
          <p:nvPr/>
        </p:nvSpPr>
        <p:spPr>
          <a:xfrm>
            <a:off x="4038600" y="4871204"/>
            <a:ext cx="57855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à"/>
            </a:pPr>
            <a:r>
              <a:rPr lang="de-DE" sz="2400" dirty="0" err="1">
                <a:solidFill>
                  <a:schemeClr val="bg1"/>
                </a:solidFill>
                <a:sym typeface="Wingdings" panose="05000000000000000000" pitchFamily="2" charset="2"/>
              </a:rPr>
              <a:t>Introduce</a:t>
            </a:r>
            <a:r>
              <a:rPr lang="de-DE" sz="2400" dirty="0">
                <a:solidFill>
                  <a:schemeClr val="bg1"/>
                </a:solidFill>
                <a:sym typeface="Wingdings" panose="05000000000000000000" pitchFamily="2" charset="2"/>
              </a:rPr>
              <a:t> </a:t>
            </a:r>
            <a:r>
              <a:rPr lang="de-DE" sz="2400" dirty="0">
                <a:solidFill>
                  <a:schemeClr val="bg1"/>
                </a:solidFill>
              </a:rPr>
              <a:t>Loss </a:t>
            </a:r>
            <a:r>
              <a:rPr lang="de-DE" sz="2400" dirty="0" err="1">
                <a:solidFill>
                  <a:schemeClr val="bg1"/>
                </a:solidFill>
              </a:rPr>
              <a:t>function</a:t>
            </a:r>
            <a:endParaRPr lang="de-DE" sz="2400" dirty="0">
              <a:solidFill>
                <a:schemeClr val="bg1"/>
              </a:solidFill>
            </a:endParaRPr>
          </a:p>
          <a:p>
            <a:endParaRPr lang="de-DE" sz="2400" dirty="0">
              <a:solidFill>
                <a:schemeClr val="bg1"/>
              </a:solidFill>
            </a:endParaRPr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7508BF00-F386-31BB-7858-8F197F19DA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Stuttgart</a:t>
            </a:r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627764D7-1758-0ABD-611A-D1BDBD00EF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Marc Sauter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641F06F-5873-4154-917E-80B73775B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dirty="0"/>
              <a:t>2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A86D3779-B969-07C2-4E7B-A4FF90A8CB17}"/>
              </a:ext>
            </a:extLst>
          </p:cNvPr>
          <p:cNvSpPr txBox="1"/>
          <p:nvPr/>
        </p:nvSpPr>
        <p:spPr>
          <a:xfrm>
            <a:off x="7624537" y="1856378"/>
            <a:ext cx="1356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>
                <a:solidFill>
                  <a:schemeClr val="bg1"/>
                </a:solidFill>
              </a:rPr>
              <a:t>Network</a:t>
            </a:r>
            <a:endParaRPr lang="de-DE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24689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Word"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E051ED-4FAB-377D-D3EF-8EE30E5CE7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el 1">
            <a:extLst>
              <a:ext uri="{FF2B5EF4-FFF2-40B4-BE49-F238E27FC236}">
                <a16:creationId xmlns:a16="http://schemas.microsoft.com/office/drawing/2014/main" id="{F664D1B8-92D1-1C3B-BB1C-BEC138D8A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800" y="0"/>
            <a:ext cx="10906760" cy="1325563"/>
          </a:xfrm>
        </p:spPr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Fisher Information </a:t>
            </a:r>
            <a:r>
              <a:rPr lang="de-DE" dirty="0" err="1">
                <a:solidFill>
                  <a:schemeClr val="bg1"/>
                </a:solidFill>
              </a:rPr>
              <a:t>for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Neural</a:t>
            </a:r>
            <a:r>
              <a:rPr lang="de-DE" dirty="0">
                <a:solidFill>
                  <a:schemeClr val="bg1"/>
                </a:solidFill>
              </a:rPr>
              <a:t> Networks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7EEEA693-C82A-1735-B4AE-98F26F4706DB}"/>
              </a:ext>
            </a:extLst>
          </p:cNvPr>
          <p:cNvSpPr/>
          <p:nvPr/>
        </p:nvSpPr>
        <p:spPr>
          <a:xfrm>
            <a:off x="304400" y="932875"/>
            <a:ext cx="8748000" cy="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" name="Grafik 2" descr="Ein Bild, das Schrift, Text, Handschrift, Reihe enthält.&#10;&#10;Automatisch generierte Beschreibung">
            <a:extLst>
              <a:ext uri="{FF2B5EF4-FFF2-40B4-BE49-F238E27FC236}">
                <a16:creationId xmlns:a16="http://schemas.microsoft.com/office/drawing/2014/main" id="{E5565593-0E35-3052-65FF-EA58230985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1177" y="2359730"/>
            <a:ext cx="7409646" cy="1069270"/>
          </a:xfrm>
          <a:prstGeom prst="rect">
            <a:avLst/>
          </a:prstGeom>
        </p:spPr>
      </p:pic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5C5475D8-9341-E14E-B6E4-64B1F133BF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Stuttgart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B1F4CCF-1AAC-2FB3-FBC4-506318A6E7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Marc Sauter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B9EB9CB-B69E-79CB-6074-C5FE33866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8209434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Word"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1680E8-B39A-299C-1959-9B86243BC2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el 1">
            <a:extLst>
              <a:ext uri="{FF2B5EF4-FFF2-40B4-BE49-F238E27FC236}">
                <a16:creationId xmlns:a16="http://schemas.microsoft.com/office/drawing/2014/main" id="{C11B9ABC-2AC6-147F-FA0A-AB3A27690F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800" y="0"/>
            <a:ext cx="11008360" cy="1325563"/>
          </a:xfrm>
        </p:spPr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Fisher Information </a:t>
            </a:r>
            <a:r>
              <a:rPr lang="de-DE" dirty="0" err="1">
                <a:solidFill>
                  <a:schemeClr val="bg1"/>
                </a:solidFill>
              </a:rPr>
              <a:t>for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Neural</a:t>
            </a:r>
            <a:r>
              <a:rPr lang="de-DE" dirty="0">
                <a:solidFill>
                  <a:schemeClr val="bg1"/>
                </a:solidFill>
              </a:rPr>
              <a:t> Networks</a:t>
            </a: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7D06C0DE-049F-B1FE-DC98-E95F4F56CDE4}"/>
              </a:ext>
            </a:extLst>
          </p:cNvPr>
          <p:cNvSpPr/>
          <p:nvPr/>
        </p:nvSpPr>
        <p:spPr>
          <a:xfrm>
            <a:off x="304400" y="932875"/>
            <a:ext cx="8748000" cy="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" name="Grafik 2" descr="Ein Bild, das Schrift, Text, Handschrift, Reihe enthält.&#10;&#10;Automatisch generierte Beschreibung">
            <a:extLst>
              <a:ext uri="{FF2B5EF4-FFF2-40B4-BE49-F238E27FC236}">
                <a16:creationId xmlns:a16="http://schemas.microsoft.com/office/drawing/2014/main" id="{778BEE92-5537-51DB-FC1B-71DF37E293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1177" y="2359730"/>
            <a:ext cx="7409646" cy="1069270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9A21B53F-061D-F47E-160D-F168F7827657}"/>
              </a:ext>
            </a:extLst>
          </p:cNvPr>
          <p:cNvSpPr txBox="1"/>
          <p:nvPr/>
        </p:nvSpPr>
        <p:spPr>
          <a:xfrm>
            <a:off x="2391177" y="3899178"/>
            <a:ext cx="74096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chemeClr val="bg1"/>
                </a:solidFill>
              </a:rPr>
              <a:t>Established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concept</a:t>
            </a:r>
            <a:endParaRPr lang="de-DE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 dirty="0" err="1">
                <a:solidFill>
                  <a:schemeClr val="bg1"/>
                </a:solidFill>
              </a:rPr>
              <a:t>Has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been</a:t>
            </a:r>
            <a:r>
              <a:rPr lang="de-DE" sz="2400" dirty="0">
                <a:solidFill>
                  <a:schemeClr val="bg1"/>
                </a:solidFill>
              </a:rPr>
              <a:t> </a:t>
            </a:r>
            <a:r>
              <a:rPr lang="de-DE" sz="2400" dirty="0" err="1">
                <a:solidFill>
                  <a:schemeClr val="bg1"/>
                </a:solidFill>
              </a:rPr>
              <a:t>utilized</a:t>
            </a:r>
            <a:r>
              <a:rPr lang="de-DE" sz="2400" dirty="0">
                <a:solidFill>
                  <a:schemeClr val="bg1"/>
                </a:solidFill>
              </a:rPr>
              <a:t> in Natural Gradient Descent </a:t>
            </a:r>
            <a:r>
              <a:rPr lang="de-DE" sz="2400" dirty="0" err="1">
                <a:solidFill>
                  <a:schemeClr val="bg1"/>
                </a:solidFill>
              </a:rPr>
              <a:t>algorithm</a:t>
            </a:r>
            <a:endParaRPr lang="de-DE" sz="2400" dirty="0">
              <a:solidFill>
                <a:schemeClr val="bg1"/>
              </a:solidFill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0786419-E15C-FC7B-B9BD-C056D8ED05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Stuttgart</a:t>
            </a:r>
            <a:endParaRPr lang="de-DE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BAE3367-D5C5-ACEE-FDCA-83FD6CA01A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Marc Sauter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B66FCC4-1F11-696A-70C6-5B8613D677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3734320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Word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73162D-2A04-A948-B64A-E309CA25E4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el 1">
            <a:extLst>
              <a:ext uri="{FF2B5EF4-FFF2-40B4-BE49-F238E27FC236}">
                <a16:creationId xmlns:a16="http://schemas.microsoft.com/office/drawing/2014/main" id="{778C818E-1A58-F2A3-40B5-11E70FC48B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800" y="0"/>
            <a:ext cx="10515600" cy="1325563"/>
          </a:xfrm>
        </p:spPr>
        <p:txBody>
          <a:bodyPr/>
          <a:lstStyle/>
          <a:p>
            <a:r>
              <a:rPr lang="de-DE" dirty="0" err="1">
                <a:solidFill>
                  <a:schemeClr val="bg1"/>
                </a:solidFill>
              </a:rPr>
              <a:t>Analyzing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the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loss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influence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D40DDF21-0B48-4605-47A5-1B16D935D314}"/>
              </a:ext>
            </a:extLst>
          </p:cNvPr>
          <p:cNvSpPr/>
          <p:nvPr/>
        </p:nvSpPr>
        <p:spPr>
          <a:xfrm>
            <a:off x="304400" y="932875"/>
            <a:ext cx="6192000" cy="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Fußzeilenplatzhalter 1">
            <a:extLst>
              <a:ext uri="{FF2B5EF4-FFF2-40B4-BE49-F238E27FC236}">
                <a16:creationId xmlns:a16="http://schemas.microsoft.com/office/drawing/2014/main" id="{B3EAD49B-14DE-8F33-F5A1-B523C6C5F8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University of Stuttgart</a:t>
            </a:r>
            <a:endParaRPr lang="de-DE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927F36FA-B850-73F0-5DE1-1655829986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Marc Sauter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D180E1FB-4A32-0C56-3A01-1BCA6A8835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de-DE" dirty="0"/>
              <a:t>4</a:t>
            </a:r>
          </a:p>
        </p:txBody>
      </p:sp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969D7D44-FABC-BE00-1EDE-4B30900344AB}"/>
              </a:ext>
            </a:extLst>
          </p:cNvPr>
          <p:cNvGrpSpPr/>
          <p:nvPr/>
        </p:nvGrpSpPr>
        <p:grpSpPr>
          <a:xfrm>
            <a:off x="679768" y="2024758"/>
            <a:ext cx="10832463" cy="1603954"/>
            <a:chOff x="326274" y="2283186"/>
            <a:chExt cx="10832463" cy="1603954"/>
          </a:xfrm>
        </p:grpSpPr>
        <p:pic>
          <p:nvPicPr>
            <p:cNvPr id="5" name="Grafik 4" descr="Ein Bild, das Schrift, Text, Handschrift, Reihe enthält.&#10;&#10;Automatisch generierte Beschreibung">
              <a:extLst>
                <a:ext uri="{FF2B5EF4-FFF2-40B4-BE49-F238E27FC236}">
                  <a16:creationId xmlns:a16="http://schemas.microsoft.com/office/drawing/2014/main" id="{4395C552-70D8-47BD-179D-3C49FC724A4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6274" y="3048404"/>
              <a:ext cx="5274779" cy="761192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2A7BDE7B-2B0C-07E2-2E12-954095A09849}"/>
                </a:ext>
              </a:extLst>
            </p:cNvPr>
            <p:cNvSpPr txBox="1"/>
            <p:nvPr/>
          </p:nvSpPr>
          <p:spPr>
            <a:xfrm>
              <a:off x="997703" y="2678618"/>
              <a:ext cx="39319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dirty="0" err="1">
                  <a:solidFill>
                    <a:schemeClr val="bg1"/>
                  </a:solidFill>
                </a:rPr>
                <a:t>Full</a:t>
              </a:r>
              <a:r>
                <a:rPr lang="de-DE" dirty="0">
                  <a:solidFill>
                    <a:schemeClr val="bg1"/>
                  </a:solidFill>
                </a:rPr>
                <a:t> Fisher Information</a:t>
              </a:r>
            </a:p>
          </p:txBody>
        </p:sp>
        <p:pic>
          <p:nvPicPr>
            <p:cNvPr id="11" name="Grafik 10" descr="Ein Bild, das Handschrift, Schrift, Text, Tafel enthält.&#10;&#10;Automatisch generierte Beschreibung">
              <a:extLst>
                <a:ext uri="{FF2B5EF4-FFF2-40B4-BE49-F238E27FC236}">
                  <a16:creationId xmlns:a16="http://schemas.microsoft.com/office/drawing/2014/main" id="{3A58D4DB-250C-5BF5-F297-83B27219DD9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18678" y="2981543"/>
              <a:ext cx="3540059" cy="905597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04279748-6C45-5A7F-7D23-0D4B5F916BF7}"/>
                </a:ext>
              </a:extLst>
            </p:cNvPr>
            <p:cNvSpPr txBox="1"/>
            <p:nvPr/>
          </p:nvSpPr>
          <p:spPr>
            <a:xfrm>
              <a:off x="7925031" y="2283186"/>
              <a:ext cx="297688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dirty="0" err="1">
                  <a:solidFill>
                    <a:schemeClr val="bg1"/>
                  </a:solidFill>
                </a:rPr>
                <a:t>Related</a:t>
              </a:r>
              <a:r>
                <a:rPr lang="de-DE" dirty="0">
                  <a:solidFill>
                    <a:schemeClr val="bg1"/>
                  </a:solidFill>
                </a:rPr>
                <a:t> Network </a:t>
              </a:r>
              <a:r>
                <a:rPr lang="de-DE" dirty="0" err="1">
                  <a:solidFill>
                    <a:schemeClr val="bg1"/>
                  </a:solidFill>
                </a:rPr>
                <a:t>dependent</a:t>
              </a:r>
              <a:r>
                <a:rPr lang="de-DE" dirty="0">
                  <a:solidFill>
                    <a:schemeClr val="bg1"/>
                  </a:solidFill>
                </a:rPr>
                <a:t> </a:t>
              </a:r>
              <a:r>
                <a:rPr lang="de-DE" dirty="0" err="1">
                  <a:solidFill>
                    <a:schemeClr val="bg1"/>
                  </a:solidFill>
                </a:rPr>
                <a:t>matrix</a:t>
              </a:r>
              <a:endParaRPr lang="de-DE" dirty="0">
                <a:solidFill>
                  <a:schemeClr val="bg1"/>
                </a:solidFill>
              </a:endParaRPr>
            </a:p>
          </p:txBody>
        </p:sp>
        <p:cxnSp>
          <p:nvCxnSpPr>
            <p:cNvPr id="17" name="Gerade Verbindung mit Pfeil 16">
              <a:extLst>
                <a:ext uri="{FF2B5EF4-FFF2-40B4-BE49-F238E27FC236}">
                  <a16:creationId xmlns:a16="http://schemas.microsoft.com/office/drawing/2014/main" id="{7B29909C-57A4-C5E7-D122-4036BEF297D2}"/>
                </a:ext>
              </a:extLst>
            </p:cNvPr>
            <p:cNvCxnSpPr>
              <a:cxnSpLocks/>
            </p:cNvCxnSpPr>
            <p:nvPr/>
          </p:nvCxnSpPr>
          <p:spPr>
            <a:xfrm>
              <a:off x="5819405" y="3438085"/>
              <a:ext cx="1610436" cy="0"/>
            </a:xfrm>
            <a:prstGeom prst="straightConnector1">
              <a:avLst/>
            </a:prstGeom>
            <a:ln>
              <a:solidFill>
                <a:srgbClr val="EA6400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345781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Word"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Uni stuttgart Schriftart">
      <a:majorFont>
        <a:latin typeface="Univers"/>
        <a:ea typeface=""/>
        <a:cs typeface=""/>
      </a:majorFont>
      <a:minorFont>
        <a:latin typeface=" Univer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566</Words>
  <Application>Microsoft Office PowerPoint</Application>
  <PresentationFormat>Breitbild</PresentationFormat>
  <Paragraphs>197</Paragraphs>
  <Slides>41</Slides>
  <Notes>0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41</vt:i4>
      </vt:variant>
    </vt:vector>
  </HeadingPairs>
  <TitlesOfParts>
    <vt:vector size="50" baseType="lpstr">
      <vt:lpstr> Univers Light</vt:lpstr>
      <vt:lpstr>Aptos</vt:lpstr>
      <vt:lpstr>Arial</vt:lpstr>
      <vt:lpstr>Times New Roman</vt:lpstr>
      <vt:lpstr>Univers</vt:lpstr>
      <vt:lpstr>Univers Condensed Light</vt:lpstr>
      <vt:lpstr>Wingdings</vt:lpstr>
      <vt:lpstr>Office</vt:lpstr>
      <vt:lpstr>Acrobat Document</vt:lpstr>
      <vt:lpstr>Investigating the Evolution of Fisher Information for Neural Network Dynamics</vt:lpstr>
      <vt:lpstr>Previous Talk</vt:lpstr>
      <vt:lpstr>Fisher Information</vt:lpstr>
      <vt:lpstr>Fisher Information for Neural Networks</vt:lpstr>
      <vt:lpstr>Fisher Information for Neural Networks</vt:lpstr>
      <vt:lpstr>Fisher Information for Neural Networks</vt:lpstr>
      <vt:lpstr>Fisher Information for Neural Networks</vt:lpstr>
      <vt:lpstr>Fisher Information for Neural Networks</vt:lpstr>
      <vt:lpstr>Analyzing the loss influence</vt:lpstr>
      <vt:lpstr>Analyzing the loss influence</vt:lpstr>
      <vt:lpstr>Experimental use</vt:lpstr>
      <vt:lpstr>Experimental use</vt:lpstr>
      <vt:lpstr>Experimental use</vt:lpstr>
      <vt:lpstr>Experimental use</vt:lpstr>
      <vt:lpstr>Experimental use</vt:lpstr>
      <vt:lpstr>Experimental use</vt:lpstr>
      <vt:lpstr>Experimental use</vt:lpstr>
      <vt:lpstr>Experimental use</vt:lpstr>
      <vt:lpstr>Experimental use</vt:lpstr>
      <vt:lpstr>Experimental use</vt:lpstr>
      <vt:lpstr>Experimental use</vt:lpstr>
      <vt:lpstr>Experimental use</vt:lpstr>
      <vt:lpstr>Experimental use</vt:lpstr>
      <vt:lpstr>Experimental use</vt:lpstr>
      <vt:lpstr>Experimental use</vt:lpstr>
      <vt:lpstr>Experimental use</vt:lpstr>
      <vt:lpstr>Experimental use</vt:lpstr>
      <vt:lpstr>Experimental use</vt:lpstr>
      <vt:lpstr>Experimental use</vt:lpstr>
      <vt:lpstr>Experimental use</vt:lpstr>
      <vt:lpstr>Experimental use</vt:lpstr>
      <vt:lpstr>Experimental use</vt:lpstr>
      <vt:lpstr>Experimental use</vt:lpstr>
      <vt:lpstr>Experimental use</vt:lpstr>
      <vt:lpstr>Experimental use</vt:lpstr>
      <vt:lpstr>Experimental use</vt:lpstr>
      <vt:lpstr>Experimental use</vt:lpstr>
      <vt:lpstr>Summary and Outlook</vt:lpstr>
      <vt:lpstr>Summary and Outlook</vt:lpstr>
      <vt:lpstr>Summary and Outlook</vt:lpstr>
      <vt:lpstr>People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Marc Sauter</dc:creator>
  <cp:lastModifiedBy>Marc Sauter</cp:lastModifiedBy>
  <cp:revision>85</cp:revision>
  <dcterms:created xsi:type="dcterms:W3CDTF">2024-03-04T14:28:14Z</dcterms:created>
  <dcterms:modified xsi:type="dcterms:W3CDTF">2024-03-14T08:26:48Z</dcterms:modified>
</cp:coreProperties>
</file>